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86" r:id="rId4"/>
    <p:sldId id="287" r:id="rId5"/>
    <p:sldId id="288" r:id="rId6"/>
    <p:sldId id="260" r:id="rId7"/>
    <p:sldId id="289" r:id="rId8"/>
    <p:sldId id="290" r:id="rId9"/>
    <p:sldId id="291" r:id="rId10"/>
    <p:sldId id="285" r:id="rId11"/>
    <p:sldId id="292" r:id="rId12"/>
    <p:sldId id="293" r:id="rId13"/>
    <p:sldId id="294" r:id="rId14"/>
    <p:sldId id="295" r:id="rId15"/>
    <p:sldId id="272" r:id="rId16"/>
    <p:sldId id="296" r:id="rId17"/>
    <p:sldId id="273" r:id="rId18"/>
    <p:sldId id="297" r:id="rId19"/>
    <p:sldId id="274" r:id="rId20"/>
    <p:sldId id="298" r:id="rId21"/>
    <p:sldId id="284" r:id="rId22"/>
    <p:sldId id="300" r:id="rId23"/>
    <p:sldId id="301" r:id="rId24"/>
    <p:sldId id="277" r:id="rId2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9CC"/>
    <a:srgbClr val="CC6600"/>
    <a:srgbClr val="FF9999"/>
    <a:srgbClr val="6699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9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E0F58-E78D-4939-89EA-38F4893DDB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1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5FD12-4238-4F8B-AB46-66671D4094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1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78D63-2DC0-4001-963D-B111F2C42D8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5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B82C7-B022-4AA7-9622-146710C07C6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9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60699-62C9-4F02-80E5-58725C44F1E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6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1CC5C-19A3-4FBD-9447-B1BF1FACCF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4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51F39-5C79-44F4-98B5-32621645C47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6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365B7-9314-4087-BDD6-4DC2567214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5DB7F-E7E4-4525-9A5A-71EF3E3E0C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0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D4720-06E4-4F9E-BECF-72411E965B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9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A051-5691-454C-9725-A665EDE8C8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6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3C54EC-E660-4C45-984C-A6D05AC3A8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523"/>
            <a:ext cx="9144000" cy="6968921"/>
          </a:xfrm>
          <a:prstGeom prst="rect">
            <a:avLst/>
          </a:prstGeom>
        </p:spPr>
      </p:pic>
      <p:sp>
        <p:nvSpPr>
          <p:cNvPr id="2050" name="AutoShape 4"/>
          <p:cNvSpPr>
            <a:spLocks noChangeArrowheads="1"/>
          </p:cNvSpPr>
          <p:nvPr/>
        </p:nvSpPr>
        <p:spPr bwMode="auto">
          <a:xfrm>
            <a:off x="332696" y="2996952"/>
            <a:ext cx="8784976" cy="3499009"/>
          </a:xfrm>
          <a:prstGeom prst="ribbon">
            <a:avLst>
              <a:gd name="adj1" fmla="val 18856"/>
              <a:gd name="adj2" fmla="val 75000"/>
            </a:avLst>
          </a:prstGeom>
          <a:solidFill>
            <a:srgbClr val="800000">
              <a:alpha val="70000"/>
            </a:srgbClr>
          </a:solidFill>
          <a:ln w="34925">
            <a:solidFill>
              <a:srgbClr val="FFE7DD"/>
            </a:solidFill>
            <a:round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ar-EG" sz="6000" b="1" dirty="0" smtClean="0">
                <a:solidFill>
                  <a:schemeClr val="bg1"/>
                </a:solidFill>
              </a:rPr>
              <a:t>الحكمة فى </a:t>
            </a:r>
            <a:r>
              <a:rPr lang="ar-EG" sz="6000" b="1" dirty="0" smtClean="0">
                <a:solidFill>
                  <a:schemeClr val="bg1"/>
                </a:solidFill>
              </a:rPr>
              <a:t>التدبير</a:t>
            </a:r>
            <a:endParaRPr lang="en-GB" sz="60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Wisdom in Management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760"/>
          </a:xfrm>
          <a:prstGeom prst="rect">
            <a:avLst/>
          </a:prstGeom>
        </p:spPr>
      </p:pic>
      <p:sp>
        <p:nvSpPr>
          <p:cNvPr id="463875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039695" y="1564886"/>
            <a:ext cx="7266155" cy="1230928"/>
          </a:xfrm>
          <a:prstGeom prst="doubleWave">
            <a:avLst>
              <a:gd name="adj1" fmla="val 5722"/>
              <a:gd name="adj2" fmla="val 0"/>
            </a:avLst>
          </a:prstGeom>
          <a:solidFill>
            <a:srgbClr val="C02500">
              <a:alpha val="65097"/>
            </a:srgbClr>
          </a:solidFill>
          <a:ln w="34925" algn="ctr">
            <a:solidFill>
              <a:srgbClr val="FFCCCC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1- </a:t>
            </a:r>
            <a:r>
              <a:rPr lang="ar-EG" sz="2800" b="1" dirty="0" smtClean="0">
                <a:solidFill>
                  <a:schemeClr val="bg1"/>
                </a:solidFill>
              </a:rPr>
              <a:t>الطلب بلجاجة ... ذبائح </a:t>
            </a:r>
            <a:r>
              <a:rPr lang="ar-EG" sz="2800" b="1" dirty="0" smtClean="0">
                <a:solidFill>
                  <a:schemeClr val="bg1"/>
                </a:solidFill>
              </a:rPr>
              <a:t>كثيرة</a:t>
            </a:r>
            <a:endParaRPr lang="en-GB" sz="2800" b="1" dirty="0" smtClean="0">
              <a:solidFill>
                <a:schemeClr val="bg1"/>
              </a:solidFill>
            </a:endParaRPr>
          </a:p>
          <a:p>
            <a:pPr algn="ctr" rtl="0"/>
            <a:r>
              <a:rPr lang="en-GB" sz="2800" b="1" dirty="0" smtClean="0">
                <a:solidFill>
                  <a:schemeClr val="bg1"/>
                </a:solidFill>
              </a:rPr>
              <a:t>1- Asking with Insistence …. Lots of Sacrifices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991" y="4581525"/>
            <a:ext cx="5342040" cy="1230928"/>
          </a:xfrm>
          <a:prstGeom prst="doubleWave">
            <a:avLst>
              <a:gd name="adj1" fmla="val 5722"/>
              <a:gd name="adj2" fmla="val 0"/>
            </a:avLst>
          </a:prstGeom>
          <a:solidFill>
            <a:srgbClr val="33CCCC">
              <a:alpha val="64999"/>
            </a:srgbClr>
          </a:solidFill>
          <a:ln w="34925" algn="ctr">
            <a:solidFill>
              <a:srgbClr val="CCFFCC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3- </a:t>
            </a:r>
            <a:r>
              <a:rPr lang="ar-EG" sz="2800" b="1" dirty="0" smtClean="0">
                <a:solidFill>
                  <a:schemeClr val="bg1"/>
                </a:solidFill>
              </a:rPr>
              <a:t>شعب كثير لا يُحصى</a:t>
            </a:r>
          </a:p>
          <a:p>
            <a:pPr algn="ctr"/>
            <a:r>
              <a:rPr lang="ar-EG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3- </a:t>
            </a:r>
            <a:r>
              <a:rPr lang="en-US" sz="2800" b="1" dirty="0" smtClean="0">
                <a:solidFill>
                  <a:schemeClr val="bg1"/>
                </a:solidFill>
              </a:rPr>
              <a:t>Too </a:t>
            </a:r>
            <a:r>
              <a:rPr lang="en-US" sz="2800" b="1" dirty="0" smtClean="0">
                <a:solidFill>
                  <a:schemeClr val="bg1"/>
                </a:solidFill>
              </a:rPr>
              <a:t>numerous to be numbered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331640" y="3211062"/>
            <a:ext cx="7279937" cy="675025"/>
          </a:xfrm>
          <a:prstGeom prst="doubleWave">
            <a:avLst>
              <a:gd name="adj1" fmla="val 5722"/>
              <a:gd name="adj2" fmla="val 0"/>
            </a:avLst>
          </a:prstGeom>
          <a:solidFill>
            <a:srgbClr val="FF6600">
              <a:alpha val="64999"/>
            </a:srgbClr>
          </a:solidFill>
          <a:ln w="34925" algn="ctr">
            <a:solidFill>
              <a:srgbClr val="FFCCCC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2- </a:t>
            </a:r>
            <a:r>
              <a:rPr lang="ar-EG" sz="2800" b="1" dirty="0" smtClean="0">
                <a:solidFill>
                  <a:schemeClr val="bg1"/>
                </a:solidFill>
              </a:rPr>
              <a:t>أنا فتى صغير   </a:t>
            </a:r>
            <a:r>
              <a:rPr lang="en-US" sz="2800" b="1" dirty="0" smtClean="0">
                <a:solidFill>
                  <a:schemeClr val="bg1"/>
                </a:solidFill>
              </a:rPr>
              <a:t>  2- I am a little child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971600" y="260648"/>
            <a:ext cx="7402347" cy="879038"/>
          </a:xfrm>
          <a:prstGeom prst="flowChartPunchedCard">
            <a:avLst/>
          </a:prstGeom>
          <a:solidFill>
            <a:srgbClr val="3366FF">
              <a:alpha val="64999"/>
            </a:srgbClr>
          </a:solidFill>
          <a:ln w="34925" algn="ctr">
            <a:solidFill>
              <a:srgbClr val="CC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29999"/>
              </a:schemeClr>
            </a:outerShdw>
          </a:effectLst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ar-EG" sz="4000" b="1" dirty="0" smtClean="0">
                <a:solidFill>
                  <a:schemeClr val="bg1"/>
                </a:solidFill>
              </a:rPr>
              <a:t>طلب </a:t>
            </a:r>
            <a:r>
              <a:rPr lang="ar-EG" sz="4000" b="1" dirty="0" smtClean="0">
                <a:solidFill>
                  <a:schemeClr val="bg1"/>
                </a:solidFill>
              </a:rPr>
              <a:t>الحكمة</a:t>
            </a:r>
            <a:r>
              <a:rPr lang="en-GB" sz="4000" b="1" dirty="0" smtClean="0">
                <a:solidFill>
                  <a:schemeClr val="bg1"/>
                </a:solidFill>
              </a:rPr>
              <a:t>	Praying for Wisdom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9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1105235" y="44624"/>
            <a:ext cx="7314824" cy="1643420"/>
          </a:xfrm>
          <a:prstGeom prst="flowChartPunchedCard">
            <a:avLst/>
          </a:prstGeom>
          <a:solidFill>
            <a:srgbClr val="3366FF">
              <a:alpha val="64999"/>
            </a:srgbClr>
          </a:solidFill>
          <a:ln w="34925" algn="ctr">
            <a:solidFill>
              <a:srgbClr val="CC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29999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4000" b="1" dirty="0" smtClean="0">
                <a:solidFill>
                  <a:schemeClr val="bg1"/>
                </a:solidFill>
              </a:rPr>
              <a:t>الإحتفاظ بالعلاقات </a:t>
            </a:r>
            <a:r>
              <a:rPr lang="ar-EG" sz="4000" b="1" dirty="0" smtClean="0">
                <a:solidFill>
                  <a:schemeClr val="bg1"/>
                </a:solidFill>
              </a:rPr>
              <a:t>طيبة</a:t>
            </a:r>
            <a:endParaRPr lang="en-GB" sz="40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GB" sz="4000" b="1" dirty="0">
                <a:solidFill>
                  <a:schemeClr val="bg1"/>
                </a:solidFill>
              </a:rPr>
              <a:t>Maintaining Good </a:t>
            </a:r>
            <a:r>
              <a:rPr lang="en-GB" sz="4000" b="1" dirty="0" smtClean="0">
                <a:solidFill>
                  <a:schemeClr val="bg1"/>
                </a:solidFill>
              </a:rPr>
              <a:t>Relationships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14313" y="1773238"/>
            <a:ext cx="8664575" cy="4524315"/>
          </a:xfrm>
          <a:prstGeom prst="rect">
            <a:avLst/>
          </a:prstGeom>
          <a:solidFill>
            <a:srgbClr val="993366">
              <a:alpha val="69000"/>
            </a:srgbClr>
          </a:solidFill>
          <a:ln w="38100" algn="ctr">
            <a:solidFill>
              <a:srgbClr val="FFCC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ar-EG" b="1" dirty="0" smtClean="0">
                <a:solidFill>
                  <a:schemeClr val="bg1"/>
                </a:solidFill>
              </a:rPr>
              <a:t>و </a:t>
            </a:r>
            <a:r>
              <a:rPr lang="ar-EG" b="1" dirty="0">
                <a:solidFill>
                  <a:schemeClr val="bg1"/>
                </a:solidFill>
              </a:rPr>
              <a:t>ارسل حيرام ملك صور عبيده الى سليمان لانه سمع انهم مسحوه ملكا مكان ابيه لان حيرام كان محبا لداود كل الايام</a:t>
            </a:r>
            <a:r>
              <a:rPr lang="ar-EG" b="1" dirty="0" smtClean="0">
                <a:solidFill>
                  <a:schemeClr val="bg1"/>
                </a:solidFill>
              </a:rPr>
              <a:t>. </a:t>
            </a:r>
            <a:r>
              <a:rPr lang="ar-EG" b="1" dirty="0" smtClean="0">
                <a:solidFill>
                  <a:schemeClr val="bg1"/>
                </a:solidFill>
              </a:rPr>
              <a:t>فارسل </a:t>
            </a:r>
            <a:r>
              <a:rPr lang="ar-EG" b="1" dirty="0">
                <a:solidFill>
                  <a:schemeClr val="bg1"/>
                </a:solidFill>
              </a:rPr>
              <a:t>سليمان الى حيرام يقول</a:t>
            </a:r>
            <a:r>
              <a:rPr lang="ar-EG" b="1" dirty="0" smtClean="0">
                <a:solidFill>
                  <a:schemeClr val="bg1"/>
                </a:solidFill>
              </a:rPr>
              <a:t>. (1مل 5 : 1 ، 2)</a:t>
            </a:r>
          </a:p>
          <a:p>
            <a:pPr algn="ctr" rtl="0"/>
            <a:r>
              <a:rPr lang="en-US" b="1" dirty="0" smtClean="0">
                <a:solidFill>
                  <a:schemeClr val="bg1"/>
                </a:solidFill>
              </a:rPr>
              <a:t>Now </a:t>
            </a:r>
            <a:r>
              <a:rPr lang="en-US" b="1" dirty="0">
                <a:solidFill>
                  <a:schemeClr val="bg1"/>
                </a:solidFill>
              </a:rPr>
              <a:t>Hiram king of </a:t>
            </a:r>
            <a:r>
              <a:rPr lang="en-US" b="1" dirty="0" err="1">
                <a:solidFill>
                  <a:schemeClr val="bg1"/>
                </a:solidFill>
              </a:rPr>
              <a:t>Tyre</a:t>
            </a:r>
            <a:r>
              <a:rPr lang="en-US" b="1" dirty="0">
                <a:solidFill>
                  <a:schemeClr val="bg1"/>
                </a:solidFill>
              </a:rPr>
              <a:t> sent his servants to Solomon, because he heard that they had anointed him king in place of his father, for Hiram had always loved David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ar-EG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Then </a:t>
            </a:r>
            <a:r>
              <a:rPr lang="en-US" b="1" dirty="0">
                <a:solidFill>
                  <a:schemeClr val="bg1"/>
                </a:solidFill>
              </a:rPr>
              <a:t>Solomon sent to Hiram, saying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ar-EG" b="1" dirty="0" smtClean="0">
              <a:solidFill>
                <a:schemeClr val="bg1"/>
              </a:solidFill>
            </a:endParaRPr>
          </a:p>
          <a:p>
            <a:pPr algn="ctr" rtl="0"/>
            <a:r>
              <a:rPr lang="en-US" b="1" dirty="0" smtClean="0">
                <a:solidFill>
                  <a:schemeClr val="bg1"/>
                </a:solidFill>
              </a:rPr>
              <a:t> (1kings 5 : 1 , 2)</a:t>
            </a:r>
            <a:endParaRPr lang="ar-EG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63875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105237" y="2218981"/>
            <a:ext cx="7289175" cy="675025"/>
          </a:xfrm>
          <a:prstGeom prst="doubleWave">
            <a:avLst>
              <a:gd name="adj1" fmla="val 5722"/>
              <a:gd name="adj2" fmla="val 0"/>
            </a:avLst>
          </a:prstGeom>
          <a:solidFill>
            <a:srgbClr val="C02500">
              <a:alpha val="65097"/>
            </a:srgbClr>
          </a:solidFill>
          <a:ln w="34925" algn="ctr">
            <a:solidFill>
              <a:srgbClr val="FFCCCC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1- </a:t>
            </a:r>
            <a:r>
              <a:rPr lang="ar-EG" sz="2800" b="1" dirty="0" smtClean="0">
                <a:solidFill>
                  <a:schemeClr val="bg1"/>
                </a:solidFill>
              </a:rPr>
              <a:t>هل تخسر الناس</a:t>
            </a:r>
            <a:r>
              <a:rPr lang="ar-EG" sz="2800" b="1" dirty="0" smtClean="0">
                <a:solidFill>
                  <a:schemeClr val="bg1"/>
                </a:solidFill>
              </a:rPr>
              <a:t>؟</a:t>
            </a:r>
            <a:r>
              <a:rPr lang="en-GB" sz="2800" b="1" dirty="0" smtClean="0">
                <a:solidFill>
                  <a:schemeClr val="bg1"/>
                </a:solidFill>
              </a:rPr>
              <a:t>		1- Do you lose people?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2300" y="5031096"/>
            <a:ext cx="9103582" cy="1230928"/>
          </a:xfrm>
          <a:prstGeom prst="doubleWave">
            <a:avLst>
              <a:gd name="adj1" fmla="val 5722"/>
              <a:gd name="adj2" fmla="val 0"/>
            </a:avLst>
          </a:prstGeom>
          <a:solidFill>
            <a:srgbClr val="33CCCC">
              <a:alpha val="64999"/>
            </a:srgbClr>
          </a:solidFill>
          <a:ln w="34925" algn="ctr">
            <a:solidFill>
              <a:srgbClr val="CCFFCC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3- </a:t>
            </a:r>
            <a:r>
              <a:rPr lang="ar-EG" sz="2800" b="1" dirty="0" smtClean="0">
                <a:solidFill>
                  <a:schemeClr val="bg1"/>
                </a:solidFill>
              </a:rPr>
              <a:t>هل تبدأ من حيث انتهى مَن قبلك</a:t>
            </a:r>
            <a:r>
              <a:rPr lang="ar-EG" sz="2800" b="1" dirty="0" smtClean="0">
                <a:solidFill>
                  <a:schemeClr val="bg1"/>
                </a:solidFill>
              </a:rPr>
              <a:t>؟</a:t>
            </a:r>
            <a:endParaRPr lang="en-GB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3- Do you start from where those before you have ended? </a:t>
            </a:r>
            <a:r>
              <a:rPr lang="ar-EG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6992" y="3068960"/>
            <a:ext cx="8906702" cy="1786830"/>
          </a:xfrm>
          <a:prstGeom prst="doubleWave">
            <a:avLst>
              <a:gd name="adj1" fmla="val 5722"/>
              <a:gd name="adj2" fmla="val 0"/>
            </a:avLst>
          </a:prstGeom>
          <a:solidFill>
            <a:srgbClr val="FF6600">
              <a:alpha val="64999"/>
            </a:srgbClr>
          </a:solidFill>
          <a:ln w="34925" algn="ctr">
            <a:solidFill>
              <a:srgbClr val="FFCCCC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2- </a:t>
            </a:r>
            <a:r>
              <a:rPr lang="ar-EG" sz="2800" b="1" dirty="0" smtClean="0">
                <a:solidFill>
                  <a:schemeClr val="bg1"/>
                </a:solidFill>
              </a:rPr>
              <a:t>هل تحافظ على علاقاتك حتى بدون غرض</a:t>
            </a:r>
            <a:r>
              <a:rPr lang="ar-EG" sz="2800" b="1" dirty="0" smtClean="0">
                <a:solidFill>
                  <a:schemeClr val="bg1"/>
                </a:solidFill>
              </a:rPr>
              <a:t>؟</a:t>
            </a:r>
            <a:endParaRPr lang="en-GB" sz="2800" b="1" dirty="0" smtClean="0">
              <a:solidFill>
                <a:schemeClr val="bg1"/>
              </a:solidFill>
            </a:endParaRPr>
          </a:p>
          <a:p>
            <a:pPr algn="ctr" rtl="0"/>
            <a:r>
              <a:rPr lang="en-GB" sz="2800" b="1" dirty="0" smtClean="0">
                <a:solidFill>
                  <a:schemeClr val="bg1"/>
                </a:solidFill>
              </a:rPr>
              <a:t>2- Do you maintain your relationships, even without a purpose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05237" y="44624"/>
            <a:ext cx="7314824" cy="1643420"/>
          </a:xfrm>
          <a:prstGeom prst="flowChartPunchedCard">
            <a:avLst/>
          </a:prstGeom>
          <a:solidFill>
            <a:srgbClr val="3366FF">
              <a:alpha val="64999"/>
            </a:srgbClr>
          </a:solidFill>
          <a:ln w="34925" algn="ctr">
            <a:solidFill>
              <a:srgbClr val="CC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29999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4000" b="1" dirty="0" smtClean="0">
                <a:solidFill>
                  <a:schemeClr val="bg1"/>
                </a:solidFill>
              </a:rPr>
              <a:t>الإحتفاظ بالعلاقات </a:t>
            </a:r>
            <a:r>
              <a:rPr lang="ar-EG" sz="4000" b="1" dirty="0" smtClean="0">
                <a:solidFill>
                  <a:schemeClr val="bg1"/>
                </a:solidFill>
              </a:rPr>
              <a:t>طيبة</a:t>
            </a:r>
            <a:endParaRPr lang="en-GB" sz="40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GB" sz="4000" b="1" dirty="0" smtClean="0">
                <a:solidFill>
                  <a:schemeClr val="bg1"/>
                </a:solidFill>
              </a:rPr>
              <a:t>Maintaining Good Relationships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1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94"/>
            <a:ext cx="9159456" cy="6864594"/>
          </a:xfrm>
          <a:prstGeom prst="rect">
            <a:avLst/>
          </a:prstGeom>
        </p:spPr>
      </p:pic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332656"/>
            <a:ext cx="9144000" cy="821710"/>
          </a:xfrm>
          <a:prstGeom prst="flowChartPunchedCard">
            <a:avLst/>
          </a:prstGeom>
          <a:solidFill>
            <a:srgbClr val="3366FF">
              <a:alpha val="64999"/>
            </a:srgbClr>
          </a:solidFill>
          <a:ln w="34925" algn="ctr">
            <a:solidFill>
              <a:srgbClr val="CC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29999"/>
              </a:scheme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ar-EG" sz="3700" b="1" dirty="0" smtClean="0">
                <a:solidFill>
                  <a:schemeClr val="bg1"/>
                </a:solidFill>
              </a:rPr>
              <a:t>تحديد الرؤية </a:t>
            </a:r>
            <a:r>
              <a:rPr lang="ar-EG" sz="3700" b="1" dirty="0" smtClean="0">
                <a:solidFill>
                  <a:schemeClr val="bg1"/>
                </a:solidFill>
              </a:rPr>
              <a:t>والهدف</a:t>
            </a:r>
            <a:r>
              <a:rPr lang="en-GB" sz="3700" b="1" dirty="0" smtClean="0">
                <a:solidFill>
                  <a:schemeClr val="bg1"/>
                </a:solidFill>
              </a:rPr>
              <a:t>	</a:t>
            </a:r>
            <a:r>
              <a:rPr lang="en-GB" sz="3700" b="1" dirty="0">
                <a:solidFill>
                  <a:schemeClr val="bg1"/>
                </a:solidFill>
              </a:rPr>
              <a:t>Identify </a:t>
            </a:r>
            <a:r>
              <a:rPr lang="en-GB" sz="3700" b="1" dirty="0" smtClean="0">
                <a:solidFill>
                  <a:schemeClr val="bg1"/>
                </a:solidFill>
              </a:rPr>
              <a:t>Vision </a:t>
            </a:r>
            <a:r>
              <a:rPr lang="en-GB" sz="3700" b="1" dirty="0">
                <a:solidFill>
                  <a:schemeClr val="bg1"/>
                </a:solidFill>
              </a:rPr>
              <a:t>and </a:t>
            </a:r>
            <a:r>
              <a:rPr lang="en-GB" sz="3700" b="1" dirty="0" smtClean="0">
                <a:solidFill>
                  <a:schemeClr val="bg1"/>
                </a:solidFill>
              </a:rPr>
              <a:t>Goal</a:t>
            </a:r>
            <a:endParaRPr lang="en-US" sz="3700" b="1" dirty="0">
              <a:solidFill>
                <a:schemeClr val="bg1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28769" y="1519039"/>
            <a:ext cx="8664575" cy="5078313"/>
          </a:xfrm>
          <a:prstGeom prst="rect">
            <a:avLst/>
          </a:prstGeom>
          <a:solidFill>
            <a:srgbClr val="993366">
              <a:alpha val="69000"/>
            </a:srgbClr>
          </a:solidFill>
          <a:ln w="38100" algn="ctr">
            <a:solidFill>
              <a:srgbClr val="FFCC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ar-EG" b="1" dirty="0" smtClean="0">
                <a:solidFill>
                  <a:schemeClr val="bg1"/>
                </a:solidFill>
              </a:rPr>
              <a:t>انت </a:t>
            </a:r>
            <a:r>
              <a:rPr lang="ar-EG" b="1" dirty="0">
                <a:solidFill>
                  <a:schemeClr val="bg1"/>
                </a:solidFill>
              </a:rPr>
              <a:t>تعلم داود ابي انه لم يستطع ان يبني بيتا لاسم الرب الهه بسبب الحروب التي احاطت به حتى جعلهم الرب تحت بطن قدميه</a:t>
            </a:r>
            <a:r>
              <a:rPr lang="ar-EG" b="1" dirty="0" smtClean="0">
                <a:solidFill>
                  <a:schemeClr val="bg1"/>
                </a:solidFill>
              </a:rPr>
              <a:t>. </a:t>
            </a:r>
            <a:r>
              <a:rPr lang="ar-EG" b="1" dirty="0" smtClean="0">
                <a:solidFill>
                  <a:schemeClr val="bg1"/>
                </a:solidFill>
              </a:rPr>
              <a:t>و </a:t>
            </a:r>
            <a:r>
              <a:rPr lang="ar-EG" b="1" dirty="0">
                <a:solidFill>
                  <a:schemeClr val="bg1"/>
                </a:solidFill>
              </a:rPr>
              <a:t>الان فقد اراحني الرب الهي من كل الجهات فلا يوجد خصم و لا حادثة شر</a:t>
            </a:r>
            <a:r>
              <a:rPr lang="ar-EG" b="1" dirty="0" smtClean="0">
                <a:solidFill>
                  <a:schemeClr val="bg1"/>
                </a:solidFill>
              </a:rPr>
              <a:t>.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ar-EG" b="1" dirty="0" smtClean="0">
                <a:solidFill>
                  <a:schemeClr val="bg1"/>
                </a:solidFill>
              </a:rPr>
              <a:t>(1مل 5 : 3، 4)</a:t>
            </a:r>
          </a:p>
          <a:p>
            <a:pPr algn="ctr" rtl="0"/>
            <a:r>
              <a:rPr lang="en-US" sz="2800" b="1" dirty="0" smtClean="0">
                <a:solidFill>
                  <a:schemeClr val="bg1"/>
                </a:solidFill>
              </a:rPr>
              <a:t>You </a:t>
            </a:r>
            <a:r>
              <a:rPr lang="en-US" sz="2800" b="1" dirty="0">
                <a:solidFill>
                  <a:schemeClr val="bg1"/>
                </a:solidFill>
              </a:rPr>
              <a:t>know how my father David could not build a house for the name of the LORD his God because of the wars which were fought against him on every side, until the LORD put [his foes] under the soles of his feet</a:t>
            </a:r>
            <a:r>
              <a:rPr lang="en-US" sz="2800" b="1" dirty="0" smtClean="0">
                <a:solidFill>
                  <a:schemeClr val="bg1"/>
                </a:solidFill>
              </a:rPr>
              <a:t>. </a:t>
            </a:r>
            <a:r>
              <a:rPr lang="en-US" sz="2800" b="1" dirty="0" smtClean="0">
                <a:solidFill>
                  <a:schemeClr val="bg1"/>
                </a:solidFill>
              </a:rPr>
              <a:t>But </a:t>
            </a:r>
            <a:r>
              <a:rPr lang="en-US" sz="2800" b="1" dirty="0">
                <a:solidFill>
                  <a:schemeClr val="bg1"/>
                </a:solidFill>
              </a:rPr>
              <a:t>now the LORD my God has given me rest on every side; [there is] neither adversary nor evil occurrence</a:t>
            </a:r>
            <a:r>
              <a:rPr lang="en-US" sz="2800" b="1" dirty="0" smtClean="0">
                <a:solidFill>
                  <a:schemeClr val="bg1"/>
                </a:solidFill>
              </a:rPr>
              <a:t>. (1kings 5 : 3, 4)</a:t>
            </a:r>
            <a:endParaRPr lang="ar-EG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3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94"/>
            <a:ext cx="9159456" cy="6864594"/>
          </a:xfrm>
          <a:prstGeom prst="rect">
            <a:avLst/>
          </a:prstGeom>
        </p:spPr>
      </p:pic>
      <p:sp>
        <p:nvSpPr>
          <p:cNvPr id="463875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60120" y="1742530"/>
            <a:ext cx="7623754" cy="1389757"/>
          </a:xfrm>
          <a:prstGeom prst="doubleWave">
            <a:avLst>
              <a:gd name="adj1" fmla="val 5722"/>
              <a:gd name="adj2" fmla="val 0"/>
            </a:avLst>
          </a:prstGeom>
          <a:solidFill>
            <a:srgbClr val="C02500">
              <a:alpha val="65097"/>
            </a:srgbClr>
          </a:solidFill>
          <a:ln w="34925" algn="ctr">
            <a:solidFill>
              <a:srgbClr val="FFCCCC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ar-EG" b="1" dirty="0">
                <a:solidFill>
                  <a:schemeClr val="bg1"/>
                </a:solidFill>
              </a:rPr>
              <a:t>1- </a:t>
            </a:r>
            <a:r>
              <a:rPr lang="ar-EG" b="1" dirty="0" smtClean="0">
                <a:solidFill>
                  <a:schemeClr val="bg1"/>
                </a:solidFill>
              </a:rPr>
              <a:t>خطورة ضياع الهدف أو </a:t>
            </a:r>
            <a:r>
              <a:rPr lang="ar-EG" b="1" dirty="0" smtClean="0">
                <a:solidFill>
                  <a:schemeClr val="bg1"/>
                </a:solidFill>
              </a:rPr>
              <a:t>التشتيت</a:t>
            </a:r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1- The risk of losing the goal or distraction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-1304" y="5157192"/>
            <a:ext cx="9146607" cy="1389757"/>
          </a:xfrm>
          <a:prstGeom prst="doubleWave">
            <a:avLst>
              <a:gd name="adj1" fmla="val 5722"/>
              <a:gd name="adj2" fmla="val 0"/>
            </a:avLst>
          </a:prstGeom>
          <a:solidFill>
            <a:srgbClr val="33CCCC">
              <a:alpha val="64999"/>
            </a:srgbClr>
          </a:solidFill>
          <a:ln w="34925" algn="ctr">
            <a:solidFill>
              <a:srgbClr val="CCFFCC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ar-EG" b="1" dirty="0">
                <a:solidFill>
                  <a:schemeClr val="bg1"/>
                </a:solidFill>
              </a:rPr>
              <a:t>3- </a:t>
            </a:r>
            <a:r>
              <a:rPr lang="ar-EG" b="1" dirty="0" smtClean="0">
                <a:solidFill>
                  <a:schemeClr val="bg1"/>
                </a:solidFill>
              </a:rPr>
              <a:t>الإستقرار ليس الهدف فى ذاته وإنما </a:t>
            </a:r>
            <a:r>
              <a:rPr lang="ar-EG" b="1" dirty="0" smtClean="0">
                <a:solidFill>
                  <a:schemeClr val="bg1"/>
                </a:solidFill>
              </a:rPr>
              <a:t>النمو</a:t>
            </a:r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3- Stability </a:t>
            </a:r>
            <a:r>
              <a:rPr lang="en-GB" b="1" dirty="0">
                <a:solidFill>
                  <a:schemeClr val="bg1"/>
                </a:solidFill>
              </a:rPr>
              <a:t>is not a goal in itself, but </a:t>
            </a:r>
            <a:r>
              <a:rPr lang="en-GB" b="1" dirty="0" smtClean="0">
                <a:solidFill>
                  <a:schemeClr val="bg1"/>
                </a:solidFill>
              </a:rPr>
              <a:t>rather growth</a:t>
            </a:r>
            <a:r>
              <a:rPr lang="ar-EG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-74754" y="3449861"/>
            <a:ext cx="9293506" cy="1389757"/>
          </a:xfrm>
          <a:prstGeom prst="doubleWave">
            <a:avLst>
              <a:gd name="adj1" fmla="val 5722"/>
              <a:gd name="adj2" fmla="val 0"/>
            </a:avLst>
          </a:prstGeom>
          <a:solidFill>
            <a:srgbClr val="FF6600">
              <a:alpha val="64999"/>
            </a:srgbClr>
          </a:solidFill>
          <a:ln w="34925" algn="ctr">
            <a:solidFill>
              <a:srgbClr val="FFCCCC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ar-EG" b="1" dirty="0">
                <a:solidFill>
                  <a:schemeClr val="bg1"/>
                </a:solidFill>
              </a:rPr>
              <a:t>2- </a:t>
            </a:r>
            <a:r>
              <a:rPr lang="ar-EG" b="1" dirty="0" smtClean="0">
                <a:solidFill>
                  <a:schemeClr val="bg1"/>
                </a:solidFill>
              </a:rPr>
              <a:t>الهدف قد يتأجل لكن لا </a:t>
            </a:r>
            <a:r>
              <a:rPr lang="ar-EG" b="1" dirty="0" smtClean="0">
                <a:solidFill>
                  <a:schemeClr val="bg1"/>
                </a:solidFill>
              </a:rPr>
              <a:t>يتغير</a:t>
            </a:r>
            <a:endParaRPr lang="en-GB" b="1" dirty="0" smtClean="0">
              <a:solidFill>
                <a:schemeClr val="bg1"/>
              </a:solidFill>
            </a:endParaRPr>
          </a:p>
          <a:p>
            <a:pPr algn="ctr" rtl="0"/>
            <a:r>
              <a:rPr lang="en-GB" b="1" dirty="0" smtClean="0">
                <a:solidFill>
                  <a:schemeClr val="bg1"/>
                </a:solidFill>
              </a:rPr>
              <a:t>2- The </a:t>
            </a:r>
            <a:r>
              <a:rPr lang="en-GB" b="1" dirty="0">
                <a:solidFill>
                  <a:schemeClr val="bg1"/>
                </a:solidFill>
              </a:rPr>
              <a:t>goal could be </a:t>
            </a:r>
            <a:r>
              <a:rPr lang="en-GB" b="1" dirty="0" smtClean="0">
                <a:solidFill>
                  <a:schemeClr val="bg1"/>
                </a:solidFill>
              </a:rPr>
              <a:t>postponed, </a:t>
            </a:r>
            <a:r>
              <a:rPr lang="en-GB" b="1" dirty="0">
                <a:solidFill>
                  <a:schemeClr val="bg1"/>
                </a:solidFill>
              </a:rPr>
              <a:t>but </a:t>
            </a:r>
            <a:r>
              <a:rPr lang="en-GB" b="1" dirty="0" smtClean="0">
                <a:solidFill>
                  <a:schemeClr val="bg1"/>
                </a:solidFill>
              </a:rPr>
              <a:t>does </a:t>
            </a:r>
            <a:r>
              <a:rPr lang="en-GB" b="1" dirty="0">
                <a:solidFill>
                  <a:schemeClr val="bg1"/>
                </a:solidFill>
              </a:rPr>
              <a:t>not change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0" y="332656"/>
            <a:ext cx="9144000" cy="821710"/>
          </a:xfrm>
          <a:prstGeom prst="flowChartPunchedCard">
            <a:avLst/>
          </a:prstGeom>
          <a:solidFill>
            <a:srgbClr val="3366FF">
              <a:alpha val="64999"/>
            </a:srgbClr>
          </a:solidFill>
          <a:ln w="34925" algn="ctr">
            <a:solidFill>
              <a:srgbClr val="CC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29999"/>
              </a:scheme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ar-EG" sz="3700" b="1" dirty="0" smtClean="0">
                <a:solidFill>
                  <a:schemeClr val="bg1"/>
                </a:solidFill>
              </a:rPr>
              <a:t>تحديد الرؤية </a:t>
            </a:r>
            <a:r>
              <a:rPr lang="ar-EG" sz="3700" b="1" dirty="0" smtClean="0">
                <a:solidFill>
                  <a:schemeClr val="bg1"/>
                </a:solidFill>
              </a:rPr>
              <a:t>والهدف</a:t>
            </a:r>
            <a:r>
              <a:rPr lang="en-GB" sz="3700" b="1" dirty="0" smtClean="0">
                <a:solidFill>
                  <a:schemeClr val="bg1"/>
                </a:solidFill>
              </a:rPr>
              <a:t>	</a:t>
            </a:r>
            <a:r>
              <a:rPr lang="en-GB" sz="3700" b="1" dirty="0">
                <a:solidFill>
                  <a:schemeClr val="bg1"/>
                </a:solidFill>
              </a:rPr>
              <a:t>Identify </a:t>
            </a:r>
            <a:r>
              <a:rPr lang="en-GB" sz="3700" b="1" dirty="0" smtClean="0">
                <a:solidFill>
                  <a:schemeClr val="bg1"/>
                </a:solidFill>
              </a:rPr>
              <a:t>Vision </a:t>
            </a:r>
            <a:r>
              <a:rPr lang="en-GB" sz="3700" b="1" dirty="0">
                <a:solidFill>
                  <a:schemeClr val="bg1"/>
                </a:solidFill>
              </a:rPr>
              <a:t>and </a:t>
            </a:r>
            <a:r>
              <a:rPr lang="en-GB" sz="3700" b="1" dirty="0" smtClean="0">
                <a:solidFill>
                  <a:schemeClr val="bg1"/>
                </a:solidFill>
              </a:rPr>
              <a:t>Goal</a:t>
            </a:r>
            <a:endParaRPr lang="en-US" sz="3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animBg="1"/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72"/>
            <a:ext cx="9144000" cy="6901574"/>
          </a:xfrm>
          <a:prstGeom prst="rect">
            <a:avLst/>
          </a:prstGeom>
        </p:spPr>
      </p:pic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71192" y="260648"/>
            <a:ext cx="9000028" cy="821710"/>
          </a:xfrm>
          <a:prstGeom prst="flowChartPunchedCard">
            <a:avLst/>
          </a:prstGeom>
          <a:solidFill>
            <a:srgbClr val="3366FF">
              <a:alpha val="64999"/>
            </a:srgbClr>
          </a:solidFill>
          <a:ln w="34925" algn="ctr">
            <a:solidFill>
              <a:srgbClr val="CC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29999"/>
              </a:schemeClr>
            </a:outerShdw>
          </a:effectLst>
        </p:spPr>
        <p:txBody>
          <a:bodyPr wrap="none">
            <a:spAutoFit/>
          </a:bodyPr>
          <a:lstStyle/>
          <a:p>
            <a:pPr algn="just"/>
            <a:r>
              <a:rPr lang="ar-EG" sz="3700" b="1" dirty="0" smtClean="0">
                <a:solidFill>
                  <a:schemeClr val="bg1"/>
                </a:solidFill>
              </a:rPr>
              <a:t>الخضوع لمشيئة </a:t>
            </a:r>
            <a:r>
              <a:rPr lang="ar-EG" sz="3700" b="1" dirty="0" smtClean="0">
                <a:solidFill>
                  <a:schemeClr val="bg1"/>
                </a:solidFill>
              </a:rPr>
              <a:t>الله</a:t>
            </a:r>
            <a:r>
              <a:rPr lang="en-GB" sz="3700" b="1" dirty="0" smtClean="0">
                <a:solidFill>
                  <a:schemeClr val="bg1"/>
                </a:solidFill>
              </a:rPr>
              <a:t>	Submission to God’s Will</a:t>
            </a:r>
            <a:endParaRPr lang="en-US" sz="3700" b="1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57175" y="1485822"/>
            <a:ext cx="8628063" cy="4967514"/>
          </a:xfrm>
          <a:prstGeom prst="rect">
            <a:avLst/>
          </a:prstGeom>
          <a:solidFill>
            <a:srgbClr val="993366">
              <a:alpha val="69000"/>
            </a:srgbClr>
          </a:solidFill>
          <a:ln w="38100" algn="ctr">
            <a:solidFill>
              <a:srgbClr val="FFCC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ar-EG" b="1" dirty="0" smtClean="0">
                <a:solidFill>
                  <a:schemeClr val="bg1"/>
                </a:solidFill>
              </a:rPr>
              <a:t>و </a:t>
            </a:r>
            <a:r>
              <a:rPr lang="ar-EG" b="1" dirty="0">
                <a:solidFill>
                  <a:schemeClr val="bg1"/>
                </a:solidFill>
              </a:rPr>
              <a:t>هانذا قائل على بناء بيت لاسم الرب الهي كما كلم الرب داود ابي قائلا ان ابنك الذي اجعله مكانك على كرسيك هو يبني البيت لاسمي</a:t>
            </a:r>
            <a:r>
              <a:rPr lang="ar-EG" b="1" dirty="0" smtClean="0">
                <a:solidFill>
                  <a:schemeClr val="bg1"/>
                </a:solidFill>
              </a:rPr>
              <a:t>. (1مل 5 : 5)</a:t>
            </a:r>
          </a:p>
          <a:p>
            <a:pPr algn="ctr">
              <a:lnSpc>
                <a:spcPct val="11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And </a:t>
            </a:r>
            <a:r>
              <a:rPr lang="en-US" b="1" dirty="0">
                <a:solidFill>
                  <a:schemeClr val="bg1"/>
                </a:solidFill>
              </a:rPr>
              <a:t>behold, I propose to build a house for the name of the LORD my God, as the LORD spoke to my father David, saying, "Your son, whom I will set on your throne in your place, he shall build the house for My name".</a:t>
            </a:r>
          </a:p>
          <a:p>
            <a:pPr algn="ctr">
              <a:lnSpc>
                <a:spcPct val="11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(1kings 5 : 5)</a:t>
            </a:r>
            <a:endParaRPr lang="ar-EG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72"/>
            <a:ext cx="9144000" cy="6901574"/>
          </a:xfrm>
          <a:prstGeom prst="rect">
            <a:avLst/>
          </a:prstGeom>
        </p:spPr>
      </p:pic>
      <p:sp>
        <p:nvSpPr>
          <p:cNvPr id="463875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96975" y="1701592"/>
            <a:ext cx="8874245" cy="1786830"/>
          </a:xfrm>
          <a:prstGeom prst="doubleWave">
            <a:avLst>
              <a:gd name="adj1" fmla="val 5722"/>
              <a:gd name="adj2" fmla="val 0"/>
            </a:avLst>
          </a:prstGeom>
          <a:solidFill>
            <a:srgbClr val="C02500">
              <a:alpha val="65097"/>
            </a:srgbClr>
          </a:solidFill>
          <a:ln w="34925" algn="ctr">
            <a:solidFill>
              <a:srgbClr val="FFCCCC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1- </a:t>
            </a:r>
            <a:r>
              <a:rPr lang="ar-EG" sz="2800" b="1" dirty="0" smtClean="0">
                <a:solidFill>
                  <a:schemeClr val="bg1"/>
                </a:solidFill>
              </a:rPr>
              <a:t>الخضوع للكتاب المقدس ... وللأب </a:t>
            </a:r>
            <a:r>
              <a:rPr lang="ar-EG" sz="2800" b="1" dirty="0" smtClean="0">
                <a:solidFill>
                  <a:schemeClr val="bg1"/>
                </a:solidFill>
              </a:rPr>
              <a:t>الروحى</a:t>
            </a:r>
            <a:endParaRPr lang="en-GB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1- Submission to the Holy Bible … and to The Spiritual Father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664182" y="5373216"/>
            <a:ext cx="5564985" cy="1230928"/>
          </a:xfrm>
          <a:prstGeom prst="doubleWave">
            <a:avLst>
              <a:gd name="adj1" fmla="val 5722"/>
              <a:gd name="adj2" fmla="val 0"/>
            </a:avLst>
          </a:prstGeom>
          <a:solidFill>
            <a:srgbClr val="33CCCC">
              <a:alpha val="64999"/>
            </a:srgbClr>
          </a:solidFill>
          <a:ln w="34925" algn="ctr">
            <a:solidFill>
              <a:srgbClr val="CCFFCC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3- </a:t>
            </a:r>
            <a:r>
              <a:rPr lang="ar-EG" sz="2800" b="1" dirty="0" smtClean="0">
                <a:solidFill>
                  <a:schemeClr val="bg1"/>
                </a:solidFill>
              </a:rPr>
              <a:t>التركيز على بناء الهيكل </a:t>
            </a:r>
            <a:endParaRPr lang="en-GB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3- Focusing on building the Temple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816195" y="3933056"/>
            <a:ext cx="3635804" cy="1230928"/>
          </a:xfrm>
          <a:prstGeom prst="doubleWave">
            <a:avLst>
              <a:gd name="adj1" fmla="val 5722"/>
              <a:gd name="adj2" fmla="val 0"/>
            </a:avLst>
          </a:prstGeom>
          <a:solidFill>
            <a:srgbClr val="FF6600">
              <a:alpha val="64999"/>
            </a:srgbClr>
          </a:solidFill>
          <a:ln w="34925" algn="ctr">
            <a:solidFill>
              <a:srgbClr val="FFCCCC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2- </a:t>
            </a:r>
            <a:r>
              <a:rPr lang="ar-EG" sz="2800" b="1" dirty="0" smtClean="0">
                <a:solidFill>
                  <a:schemeClr val="bg1"/>
                </a:solidFill>
              </a:rPr>
              <a:t>التخطيط </a:t>
            </a:r>
            <a:r>
              <a:rPr lang="ar-EG" sz="2800" b="1" dirty="0" smtClean="0">
                <a:solidFill>
                  <a:schemeClr val="bg1"/>
                </a:solidFill>
              </a:rPr>
              <a:t>للمستقبل</a:t>
            </a:r>
            <a:endParaRPr lang="en-GB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2- Planning for Future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71192" y="260648"/>
            <a:ext cx="9000028" cy="821710"/>
          </a:xfrm>
          <a:prstGeom prst="flowChartPunchedCard">
            <a:avLst/>
          </a:prstGeom>
          <a:solidFill>
            <a:srgbClr val="3366FF">
              <a:alpha val="64999"/>
            </a:srgbClr>
          </a:solidFill>
          <a:ln w="34925" algn="ctr">
            <a:solidFill>
              <a:srgbClr val="CC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29999"/>
              </a:schemeClr>
            </a:outerShdw>
          </a:effectLst>
        </p:spPr>
        <p:txBody>
          <a:bodyPr wrap="none">
            <a:spAutoFit/>
          </a:bodyPr>
          <a:lstStyle/>
          <a:p>
            <a:pPr algn="just"/>
            <a:r>
              <a:rPr lang="ar-EG" sz="3700" b="1" dirty="0" smtClean="0">
                <a:solidFill>
                  <a:schemeClr val="bg1"/>
                </a:solidFill>
              </a:rPr>
              <a:t>الخضوع لمشيئة </a:t>
            </a:r>
            <a:r>
              <a:rPr lang="ar-EG" sz="3700" b="1" dirty="0" smtClean="0">
                <a:solidFill>
                  <a:schemeClr val="bg1"/>
                </a:solidFill>
              </a:rPr>
              <a:t>الله</a:t>
            </a:r>
            <a:r>
              <a:rPr lang="en-GB" sz="3700" b="1" dirty="0" smtClean="0">
                <a:solidFill>
                  <a:schemeClr val="bg1"/>
                </a:solidFill>
              </a:rPr>
              <a:t>	Submission to God’s Will</a:t>
            </a:r>
            <a:endParaRPr lang="en-US" sz="3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animBg="1"/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3" y="-14064"/>
            <a:ext cx="9196727" cy="6872064"/>
          </a:xfrm>
          <a:prstGeom prst="rect">
            <a:avLst/>
          </a:prstGeom>
        </p:spPr>
      </p:pic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1331640" y="332656"/>
            <a:ext cx="7262309" cy="879038"/>
          </a:xfrm>
          <a:prstGeom prst="flowChartPunchedCard">
            <a:avLst/>
          </a:prstGeom>
          <a:solidFill>
            <a:srgbClr val="3366FF">
              <a:alpha val="64999"/>
            </a:srgbClr>
          </a:solidFill>
          <a:ln w="34925" algn="ctr">
            <a:solidFill>
              <a:srgbClr val="CC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29999"/>
              </a:schemeClr>
            </a:outerShdw>
          </a:effectLst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ar-EG" sz="4000" b="1" dirty="0" smtClean="0">
                <a:solidFill>
                  <a:schemeClr val="bg1"/>
                </a:solidFill>
              </a:rPr>
              <a:t>الثقة فى </a:t>
            </a:r>
            <a:r>
              <a:rPr lang="ar-EG" sz="4000" b="1" dirty="0" smtClean="0">
                <a:solidFill>
                  <a:schemeClr val="bg1"/>
                </a:solidFill>
              </a:rPr>
              <a:t>الآخرين</a:t>
            </a:r>
            <a:r>
              <a:rPr lang="en-GB" sz="4000" b="1" dirty="0" smtClean="0">
                <a:solidFill>
                  <a:schemeClr val="bg1"/>
                </a:solidFill>
              </a:rPr>
              <a:t>		Trust in Others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14313" y="1557338"/>
            <a:ext cx="8664575" cy="5016758"/>
          </a:xfrm>
          <a:prstGeom prst="rect">
            <a:avLst/>
          </a:prstGeom>
          <a:solidFill>
            <a:srgbClr val="993366">
              <a:alpha val="69000"/>
            </a:srgbClr>
          </a:solidFill>
          <a:ln w="38100" algn="ctr">
            <a:solidFill>
              <a:srgbClr val="FFCC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ar-EG" b="1" dirty="0" smtClean="0">
                <a:solidFill>
                  <a:schemeClr val="bg1"/>
                </a:solidFill>
              </a:rPr>
              <a:t>و </a:t>
            </a:r>
            <a:r>
              <a:rPr lang="ar-EG" b="1" dirty="0">
                <a:solidFill>
                  <a:schemeClr val="bg1"/>
                </a:solidFill>
              </a:rPr>
              <a:t>الان فامر ان يقطعوا لي ارزا من لبنان و يكون عبيدي مع عبيدك و اجرة عبيدك اعطيك اياها حسب كل ما تقول لانك تعلم انه ليس بيننا احد يعرف قطع الخشب مثل الصيدونيين</a:t>
            </a:r>
            <a:r>
              <a:rPr lang="ar-EG" b="1" dirty="0" smtClean="0">
                <a:solidFill>
                  <a:schemeClr val="bg1"/>
                </a:solidFill>
              </a:rPr>
              <a:t>.(1مل 5 : 6)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Now </a:t>
            </a:r>
            <a:r>
              <a:rPr lang="en-US" b="1" dirty="0">
                <a:solidFill>
                  <a:schemeClr val="bg1"/>
                </a:solidFill>
              </a:rPr>
              <a:t>therefore, command that they cut down cedars for me from Lebanon; and my servants will be with your servants, and I will pay you wages for your servants according to whatever you say. For you know [there is] none among us who has skill to cut timber like the </a:t>
            </a:r>
            <a:r>
              <a:rPr lang="en-US" b="1" dirty="0" err="1">
                <a:solidFill>
                  <a:schemeClr val="bg1"/>
                </a:solidFill>
              </a:rPr>
              <a:t>Sidonians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(1kings 5 ; 6)</a:t>
            </a:r>
            <a:endParaRPr lang="ar-EG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3" y="-14064"/>
            <a:ext cx="9196727" cy="6872064"/>
          </a:xfrm>
          <a:prstGeom prst="rect">
            <a:avLst/>
          </a:prstGeom>
        </p:spPr>
      </p:pic>
      <p:sp>
        <p:nvSpPr>
          <p:cNvPr id="463875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71600" y="1595778"/>
            <a:ext cx="7517175" cy="1230928"/>
          </a:xfrm>
          <a:prstGeom prst="doubleWave">
            <a:avLst>
              <a:gd name="adj1" fmla="val 5722"/>
              <a:gd name="adj2" fmla="val 0"/>
            </a:avLst>
          </a:prstGeom>
          <a:solidFill>
            <a:srgbClr val="C02500">
              <a:alpha val="65097"/>
            </a:srgbClr>
          </a:solidFill>
          <a:ln w="34925" algn="ctr">
            <a:solidFill>
              <a:srgbClr val="FFCCCC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1- </a:t>
            </a:r>
            <a:r>
              <a:rPr lang="ar-EG" sz="2800" b="1" dirty="0" smtClean="0">
                <a:solidFill>
                  <a:schemeClr val="bg1"/>
                </a:solidFill>
              </a:rPr>
              <a:t>الإقتناع والإيمان </a:t>
            </a:r>
            <a:r>
              <a:rPr lang="ar-EG" sz="2800" b="1" dirty="0" smtClean="0">
                <a:solidFill>
                  <a:schemeClr val="bg1"/>
                </a:solidFill>
              </a:rPr>
              <a:t>بالمواهب</a:t>
            </a:r>
            <a:endParaRPr lang="en-GB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1- Belief &amp; having faith in talents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48873" y="4775012"/>
            <a:ext cx="8289385" cy="1230928"/>
          </a:xfrm>
          <a:prstGeom prst="doubleWave">
            <a:avLst>
              <a:gd name="adj1" fmla="val 5722"/>
              <a:gd name="adj2" fmla="val 0"/>
            </a:avLst>
          </a:prstGeom>
          <a:solidFill>
            <a:srgbClr val="33CCCC">
              <a:alpha val="64999"/>
            </a:srgbClr>
          </a:solidFill>
          <a:ln w="34925" algn="ctr">
            <a:solidFill>
              <a:srgbClr val="CCFFCC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3- </a:t>
            </a:r>
            <a:r>
              <a:rPr lang="ar-EG" sz="2800" b="1" dirty="0" smtClean="0">
                <a:solidFill>
                  <a:schemeClr val="bg1"/>
                </a:solidFill>
              </a:rPr>
              <a:t>الشركة والمتابعة مع احترام </a:t>
            </a:r>
            <a:r>
              <a:rPr lang="ar-EG" sz="2800" b="1" dirty="0" smtClean="0">
                <a:solidFill>
                  <a:schemeClr val="bg1"/>
                </a:solidFill>
              </a:rPr>
              <a:t>التخصص</a:t>
            </a:r>
            <a:endParaRPr lang="en-GB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3- Sharing &amp; follow up with respecting specialization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07365" y="2907444"/>
            <a:ext cx="8772400" cy="1786830"/>
          </a:xfrm>
          <a:prstGeom prst="doubleWave">
            <a:avLst>
              <a:gd name="adj1" fmla="val 5722"/>
              <a:gd name="adj2" fmla="val 0"/>
            </a:avLst>
          </a:prstGeom>
          <a:solidFill>
            <a:srgbClr val="FF6600">
              <a:alpha val="64999"/>
            </a:srgbClr>
          </a:solidFill>
          <a:ln w="34925" algn="ctr">
            <a:solidFill>
              <a:srgbClr val="FFCCCC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2- </a:t>
            </a:r>
            <a:r>
              <a:rPr lang="ar-EG" sz="2800" b="1" dirty="0" smtClean="0">
                <a:solidFill>
                  <a:schemeClr val="bg1"/>
                </a:solidFill>
              </a:rPr>
              <a:t>توزيع الأدوار ليكون عمل الرب </a:t>
            </a:r>
            <a:r>
              <a:rPr lang="ar-EG" sz="2800" b="1" dirty="0" smtClean="0">
                <a:solidFill>
                  <a:schemeClr val="bg1"/>
                </a:solidFill>
              </a:rPr>
              <a:t>كاملاً</a:t>
            </a:r>
            <a:endParaRPr lang="en-GB" sz="2800" b="1" dirty="0" smtClean="0">
              <a:solidFill>
                <a:schemeClr val="bg1"/>
              </a:solidFill>
            </a:endParaRPr>
          </a:p>
          <a:p>
            <a:pPr algn="ctr" rtl="0"/>
            <a:r>
              <a:rPr lang="en-GB" sz="2800" b="1" dirty="0" smtClean="0">
                <a:solidFill>
                  <a:schemeClr val="bg1"/>
                </a:solidFill>
              </a:rPr>
              <a:t>2- Roles distribution so that the work of </a:t>
            </a:r>
          </a:p>
          <a:p>
            <a:pPr algn="ctr" rtl="0"/>
            <a:r>
              <a:rPr lang="en-GB" sz="2800" b="1" dirty="0" smtClean="0">
                <a:solidFill>
                  <a:schemeClr val="bg1"/>
                </a:solidFill>
              </a:rPr>
              <a:t>God </a:t>
            </a:r>
            <a:r>
              <a:rPr lang="en-GB" sz="2800" b="1" smtClean="0">
                <a:solidFill>
                  <a:schemeClr val="bg1"/>
                </a:solidFill>
              </a:rPr>
              <a:t>would be made </a:t>
            </a:r>
            <a:r>
              <a:rPr lang="en-GB" sz="2800" b="1" dirty="0" smtClean="0">
                <a:solidFill>
                  <a:schemeClr val="bg1"/>
                </a:solidFill>
              </a:rPr>
              <a:t>perfect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303779" y="6031876"/>
            <a:ext cx="7015062" cy="675025"/>
          </a:xfrm>
          <a:prstGeom prst="doubleWave">
            <a:avLst>
              <a:gd name="adj1" fmla="val 5722"/>
              <a:gd name="adj2" fmla="val 0"/>
            </a:avLst>
          </a:prstGeom>
          <a:solidFill>
            <a:srgbClr val="33CCCC">
              <a:alpha val="64999"/>
            </a:srgbClr>
          </a:solidFill>
          <a:ln w="34925" algn="ctr">
            <a:solidFill>
              <a:srgbClr val="CCFFCC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ar-EG" sz="2800" b="1" dirty="0" smtClean="0">
                <a:solidFill>
                  <a:schemeClr val="bg1"/>
                </a:solidFill>
              </a:rPr>
              <a:t>4 ـ كل واحد يأخذ </a:t>
            </a:r>
            <a:r>
              <a:rPr lang="ar-EG" sz="2800" b="1" dirty="0" smtClean="0">
                <a:solidFill>
                  <a:schemeClr val="bg1"/>
                </a:solidFill>
              </a:rPr>
              <a:t>حقه</a:t>
            </a:r>
            <a:r>
              <a:rPr lang="en-GB" sz="2800" b="1" dirty="0" smtClean="0">
                <a:solidFill>
                  <a:schemeClr val="bg1"/>
                </a:solidFill>
              </a:rPr>
              <a:t>		4- Each one takes his right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331640" y="332656"/>
            <a:ext cx="7262309" cy="879038"/>
          </a:xfrm>
          <a:prstGeom prst="flowChartPunchedCard">
            <a:avLst/>
          </a:prstGeom>
          <a:solidFill>
            <a:srgbClr val="3366FF">
              <a:alpha val="64999"/>
            </a:srgbClr>
          </a:solidFill>
          <a:ln w="34925" algn="ctr">
            <a:solidFill>
              <a:srgbClr val="CC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29999"/>
              </a:schemeClr>
            </a:outerShdw>
          </a:effectLst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ar-EG" sz="4000" b="1" dirty="0" smtClean="0">
                <a:solidFill>
                  <a:schemeClr val="bg1"/>
                </a:solidFill>
              </a:rPr>
              <a:t>الثقة فى </a:t>
            </a:r>
            <a:r>
              <a:rPr lang="ar-EG" sz="4000" b="1" dirty="0" smtClean="0">
                <a:solidFill>
                  <a:schemeClr val="bg1"/>
                </a:solidFill>
              </a:rPr>
              <a:t>الآخرين</a:t>
            </a:r>
            <a:r>
              <a:rPr lang="en-GB" sz="4000" b="1" dirty="0" smtClean="0">
                <a:solidFill>
                  <a:schemeClr val="bg1"/>
                </a:solidFill>
              </a:rPr>
              <a:t>		Trust in Others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6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animBg="1"/>
      <p:bldP spid="2" grpId="0" animBg="1"/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0"/>
            <a:ext cx="9144000" cy="6848440"/>
          </a:xfrm>
          <a:prstGeom prst="rect">
            <a:avLst/>
          </a:prstGeom>
        </p:spPr>
      </p:pic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536631" y="188640"/>
            <a:ext cx="8162811" cy="840819"/>
          </a:xfrm>
          <a:prstGeom prst="flowChartPunchedCard">
            <a:avLst/>
          </a:prstGeom>
          <a:solidFill>
            <a:srgbClr val="3366FF">
              <a:alpha val="64999"/>
            </a:srgbClr>
          </a:solidFill>
          <a:ln w="34925" algn="ctr">
            <a:solidFill>
              <a:srgbClr val="CC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29999"/>
              </a:schemeClr>
            </a:outerShdw>
          </a:effectLst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ar-EG" sz="3800" b="1" dirty="0" smtClean="0">
                <a:solidFill>
                  <a:schemeClr val="bg1"/>
                </a:solidFill>
              </a:rPr>
              <a:t>لماذا فرح حيرام </a:t>
            </a:r>
            <a:r>
              <a:rPr lang="ar-EG" sz="3800" b="1" dirty="0" smtClean="0">
                <a:solidFill>
                  <a:schemeClr val="bg1"/>
                </a:solidFill>
              </a:rPr>
              <a:t>؟</a:t>
            </a:r>
            <a:r>
              <a:rPr lang="en-GB" sz="3800" b="1" dirty="0" smtClean="0">
                <a:solidFill>
                  <a:schemeClr val="bg1"/>
                </a:solidFill>
              </a:rPr>
              <a:t>	Why did Hiram Rejoice?</a:t>
            </a:r>
            <a:endParaRPr lang="en-US" sz="3800" b="1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85750" y="2204864"/>
            <a:ext cx="8664575" cy="4386585"/>
          </a:xfrm>
          <a:prstGeom prst="rect">
            <a:avLst/>
          </a:prstGeom>
          <a:solidFill>
            <a:srgbClr val="993366">
              <a:alpha val="69000"/>
            </a:srgbClr>
          </a:solidFill>
          <a:ln w="38100" algn="ctr">
            <a:solidFill>
              <a:srgbClr val="FFCC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ar-EG" b="1" dirty="0" smtClean="0">
                <a:solidFill>
                  <a:schemeClr val="bg1"/>
                </a:solidFill>
              </a:rPr>
              <a:t>فلما </a:t>
            </a:r>
            <a:r>
              <a:rPr lang="ar-EG" b="1" dirty="0">
                <a:solidFill>
                  <a:schemeClr val="bg1"/>
                </a:solidFill>
              </a:rPr>
              <a:t>سمع حيرام كلام سليمان فرح جدا و قال مبارك اليوم الرب الذي اعطى داود ابنا حكيما على هذا الشعب الكثير</a:t>
            </a:r>
            <a:r>
              <a:rPr lang="ar-EG" b="1" dirty="0" smtClean="0">
                <a:solidFill>
                  <a:schemeClr val="bg1"/>
                </a:solidFill>
              </a:rPr>
              <a:t>. </a:t>
            </a:r>
          </a:p>
          <a:p>
            <a:pPr algn="ctr">
              <a:lnSpc>
                <a:spcPct val="110000"/>
              </a:lnSpc>
            </a:pPr>
            <a:r>
              <a:rPr lang="ar-EG" b="1" dirty="0" smtClean="0">
                <a:solidFill>
                  <a:schemeClr val="bg1"/>
                </a:solidFill>
              </a:rPr>
              <a:t>(1مل 5 : 7)</a:t>
            </a:r>
          </a:p>
          <a:p>
            <a:pPr algn="ctr">
              <a:lnSpc>
                <a:spcPct val="11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So </a:t>
            </a:r>
            <a:r>
              <a:rPr lang="en-US" b="1" dirty="0">
                <a:solidFill>
                  <a:schemeClr val="bg1"/>
                </a:solidFill>
              </a:rPr>
              <a:t>it was, when Hiram heard the words of Solomon, that he rejoiced greatly and said, Blessed [be] the LORD this day, for He has given David a wise son over this great people!.</a:t>
            </a:r>
          </a:p>
          <a:p>
            <a:pPr algn="ctr">
              <a:lnSpc>
                <a:spcPct val="11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(1kings 5 : 7)</a:t>
            </a:r>
            <a:endParaRPr lang="ar-EG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523"/>
            <a:ext cx="9144000" cy="6968921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-27384"/>
            <a:ext cx="9144000" cy="6986528"/>
          </a:xfrm>
          <a:prstGeom prst="rect">
            <a:avLst/>
          </a:prstGeom>
          <a:solidFill>
            <a:srgbClr val="993366">
              <a:alpha val="69000"/>
            </a:srgbClr>
          </a:solidFill>
          <a:ln w="38100" algn="ctr">
            <a:solidFill>
              <a:srgbClr val="FFCC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ar-EG" b="1" dirty="0" smtClean="0">
                <a:solidFill>
                  <a:schemeClr val="bg1"/>
                </a:solidFill>
              </a:rPr>
              <a:t>و </a:t>
            </a:r>
            <a:r>
              <a:rPr lang="ar-EG" b="1" dirty="0">
                <a:solidFill>
                  <a:schemeClr val="bg1"/>
                </a:solidFill>
              </a:rPr>
              <a:t>ارسل حيرام ملك صور عبيده الى سليمان لانه سمع انهم مسحوه ملكا مكان ابيه لان حيرام كان محبا لداود كل الايام</a:t>
            </a:r>
            <a:r>
              <a:rPr lang="ar-EG" b="1" dirty="0" smtClean="0">
                <a:solidFill>
                  <a:schemeClr val="bg1"/>
                </a:solidFill>
              </a:rPr>
              <a:t>. فارسل </a:t>
            </a:r>
            <a:r>
              <a:rPr lang="ar-EG" b="1" dirty="0">
                <a:solidFill>
                  <a:schemeClr val="bg1"/>
                </a:solidFill>
              </a:rPr>
              <a:t>سليمان الى حيرام يقول</a:t>
            </a:r>
            <a:r>
              <a:rPr lang="ar-EG" b="1" dirty="0" smtClean="0">
                <a:solidFill>
                  <a:schemeClr val="bg1"/>
                </a:solidFill>
              </a:rPr>
              <a:t>. </a:t>
            </a:r>
            <a:r>
              <a:rPr lang="ar-EG" b="1" dirty="0">
                <a:solidFill>
                  <a:schemeClr val="bg1"/>
                </a:solidFill>
              </a:rPr>
              <a:t>انت تعلم داود ابي انه لم يستطع ان يبني بيتا لاسم الرب الهه بسبب الحروب التي احاطت به حتى جعلهم الرب تحت بطن قدميه.</a:t>
            </a:r>
          </a:p>
          <a:p>
            <a:pPr algn="ctr" rtl="0"/>
            <a:r>
              <a:rPr lang="en-US" b="1" dirty="0" smtClean="0">
                <a:solidFill>
                  <a:schemeClr val="bg1"/>
                </a:solidFill>
              </a:rPr>
              <a:t>Now </a:t>
            </a:r>
            <a:r>
              <a:rPr lang="en-US" b="1" dirty="0">
                <a:solidFill>
                  <a:schemeClr val="bg1"/>
                </a:solidFill>
              </a:rPr>
              <a:t>Hiram king of </a:t>
            </a:r>
            <a:r>
              <a:rPr lang="en-US" b="1" dirty="0" err="1">
                <a:solidFill>
                  <a:schemeClr val="bg1"/>
                </a:solidFill>
              </a:rPr>
              <a:t>Tyre</a:t>
            </a:r>
            <a:r>
              <a:rPr lang="en-US" b="1" dirty="0">
                <a:solidFill>
                  <a:schemeClr val="bg1"/>
                </a:solidFill>
              </a:rPr>
              <a:t> sent his servants to Solomon, because he heard that they had anointed him king in place of his father, for Hiram had always loved David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chemeClr val="bg1"/>
                </a:solidFill>
              </a:rPr>
              <a:t>Then </a:t>
            </a:r>
            <a:r>
              <a:rPr lang="en-US" b="1" dirty="0">
                <a:solidFill>
                  <a:schemeClr val="bg1"/>
                </a:solidFill>
              </a:rPr>
              <a:t>Solomon sent to Hiram, </a:t>
            </a:r>
            <a:r>
              <a:rPr lang="en-US" b="1" dirty="0" smtClean="0">
                <a:solidFill>
                  <a:schemeClr val="bg1"/>
                </a:solidFill>
              </a:rPr>
              <a:t>saying: You </a:t>
            </a:r>
            <a:r>
              <a:rPr lang="en-US" b="1" dirty="0">
                <a:solidFill>
                  <a:schemeClr val="bg1"/>
                </a:solidFill>
              </a:rPr>
              <a:t>know how my father David could not build a house for the name of the LORD his God because of the wars which were fought against him on every side, until the LORD put [his foes] under the soles of his feet.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0"/>
            <a:ext cx="9144000" cy="6848440"/>
          </a:xfrm>
          <a:prstGeom prst="rect">
            <a:avLst/>
          </a:prstGeom>
        </p:spPr>
      </p:pic>
      <p:sp>
        <p:nvSpPr>
          <p:cNvPr id="463875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637956" y="1200347"/>
            <a:ext cx="5960157" cy="1230928"/>
          </a:xfrm>
          <a:prstGeom prst="doubleWave">
            <a:avLst>
              <a:gd name="adj1" fmla="val 5722"/>
              <a:gd name="adj2" fmla="val 0"/>
            </a:avLst>
          </a:prstGeom>
          <a:solidFill>
            <a:srgbClr val="C02500">
              <a:alpha val="65097"/>
            </a:srgbClr>
          </a:solidFill>
          <a:ln w="34925" algn="ctr">
            <a:solidFill>
              <a:srgbClr val="FFCCCC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ar-EG" sz="2800" b="1" dirty="0" smtClean="0">
                <a:solidFill>
                  <a:schemeClr val="bg1"/>
                </a:solidFill>
              </a:rPr>
              <a:t>1- لإستمرار العلاقات </a:t>
            </a:r>
            <a:r>
              <a:rPr lang="ar-EG" sz="2800" b="1" dirty="0" smtClean="0">
                <a:solidFill>
                  <a:schemeClr val="bg1"/>
                </a:solidFill>
              </a:rPr>
              <a:t>الحلوة</a:t>
            </a:r>
            <a:endParaRPr lang="en-GB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1- For maintaining good relationships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129804" y="3679067"/>
            <a:ext cx="6976462" cy="1230928"/>
          </a:xfrm>
          <a:prstGeom prst="doubleWave">
            <a:avLst>
              <a:gd name="adj1" fmla="val 5722"/>
              <a:gd name="adj2" fmla="val 0"/>
            </a:avLst>
          </a:prstGeom>
          <a:solidFill>
            <a:srgbClr val="33CCCC">
              <a:alpha val="64999"/>
            </a:srgbClr>
          </a:solidFill>
          <a:ln w="34925" algn="ctr">
            <a:solidFill>
              <a:srgbClr val="CCFFCC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3- </a:t>
            </a:r>
            <a:r>
              <a:rPr lang="ar-EG" sz="2800" b="1" dirty="0" smtClean="0">
                <a:solidFill>
                  <a:schemeClr val="bg1"/>
                </a:solidFill>
              </a:rPr>
              <a:t>للتعاقد مع رجل </a:t>
            </a:r>
            <a:r>
              <a:rPr lang="ar-EG" sz="2800" b="1" dirty="0" smtClean="0">
                <a:solidFill>
                  <a:schemeClr val="bg1"/>
                </a:solidFill>
              </a:rPr>
              <a:t>حكيم</a:t>
            </a:r>
            <a:endParaRPr lang="en-GB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3- For having an agreement with a wise man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129804" y="2448139"/>
            <a:ext cx="6790641" cy="1230928"/>
          </a:xfrm>
          <a:prstGeom prst="doubleWave">
            <a:avLst>
              <a:gd name="adj1" fmla="val 5722"/>
              <a:gd name="adj2" fmla="val 0"/>
            </a:avLst>
          </a:prstGeom>
          <a:solidFill>
            <a:srgbClr val="FF6600">
              <a:alpha val="64999"/>
            </a:srgbClr>
          </a:solidFill>
          <a:ln w="34925" algn="ctr">
            <a:solidFill>
              <a:srgbClr val="FFCCCC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2- </a:t>
            </a:r>
            <a:r>
              <a:rPr lang="ar-EG" sz="2800" b="1" dirty="0" smtClean="0">
                <a:solidFill>
                  <a:schemeClr val="bg1"/>
                </a:solidFill>
              </a:rPr>
              <a:t>لإعتراف سليمان بالإحتياج </a:t>
            </a:r>
            <a:r>
              <a:rPr lang="ar-EG" sz="2800" b="1" dirty="0" smtClean="0">
                <a:solidFill>
                  <a:schemeClr val="bg1"/>
                </a:solidFill>
              </a:rPr>
              <a:t>له</a:t>
            </a:r>
            <a:endParaRPr lang="en-GB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2- Because Solomon admitted he needs him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82121" y="4934499"/>
            <a:ext cx="6486006" cy="1786830"/>
          </a:xfrm>
          <a:prstGeom prst="doubleWave">
            <a:avLst>
              <a:gd name="adj1" fmla="val 5722"/>
              <a:gd name="adj2" fmla="val 0"/>
            </a:avLst>
          </a:prstGeom>
          <a:solidFill>
            <a:srgbClr val="33CCCC">
              <a:alpha val="64999"/>
            </a:srgbClr>
          </a:solidFill>
          <a:ln w="34925" algn="ctr">
            <a:solidFill>
              <a:srgbClr val="CCFFCC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ar-EG" sz="2800" b="1" dirty="0" smtClean="0">
                <a:solidFill>
                  <a:schemeClr val="bg1"/>
                </a:solidFill>
              </a:rPr>
              <a:t>4 ـ ربما لهدف بناء الهيكل بهذه </a:t>
            </a:r>
            <a:r>
              <a:rPr lang="ar-EG" sz="2800" b="1" dirty="0" smtClean="0">
                <a:solidFill>
                  <a:schemeClr val="bg1"/>
                </a:solidFill>
              </a:rPr>
              <a:t>العظمة</a:t>
            </a:r>
            <a:endParaRPr lang="en-GB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4- Maybe for the purpose of building the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temple with such glory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36631" y="188640"/>
            <a:ext cx="8162811" cy="840819"/>
          </a:xfrm>
          <a:prstGeom prst="flowChartPunchedCard">
            <a:avLst/>
          </a:prstGeom>
          <a:solidFill>
            <a:srgbClr val="3366FF">
              <a:alpha val="64999"/>
            </a:srgbClr>
          </a:solidFill>
          <a:ln w="34925" algn="ctr">
            <a:solidFill>
              <a:srgbClr val="CC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29999"/>
              </a:schemeClr>
            </a:outerShdw>
          </a:effectLst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ar-EG" sz="3800" b="1" dirty="0" smtClean="0">
                <a:solidFill>
                  <a:schemeClr val="bg1"/>
                </a:solidFill>
              </a:rPr>
              <a:t>لماذا فرح حيرام </a:t>
            </a:r>
            <a:r>
              <a:rPr lang="ar-EG" sz="3800" b="1" dirty="0" smtClean="0">
                <a:solidFill>
                  <a:schemeClr val="bg1"/>
                </a:solidFill>
              </a:rPr>
              <a:t>؟</a:t>
            </a:r>
            <a:r>
              <a:rPr lang="en-GB" sz="3800" b="1" dirty="0" smtClean="0">
                <a:solidFill>
                  <a:schemeClr val="bg1"/>
                </a:solidFill>
              </a:rPr>
              <a:t>	Why did Hiram Rejoice?</a:t>
            </a:r>
            <a:endParaRPr lang="en-US" sz="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8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animBg="1"/>
      <p:bldP spid="2" grpId="0" animBg="1"/>
      <p:bldP spid="3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" y="-29696"/>
            <a:ext cx="9124216" cy="6858000"/>
          </a:xfrm>
          <a:prstGeom prst="rect">
            <a:avLst/>
          </a:prstGeom>
        </p:spPr>
      </p:pic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499257" y="188640"/>
            <a:ext cx="8375050" cy="879038"/>
          </a:xfrm>
          <a:prstGeom prst="flowChartPunchedCard">
            <a:avLst/>
          </a:prstGeom>
          <a:solidFill>
            <a:srgbClr val="3366FF">
              <a:alpha val="64999"/>
            </a:srgbClr>
          </a:solidFill>
          <a:ln w="34925" algn="ctr">
            <a:solidFill>
              <a:srgbClr val="CC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29999"/>
              </a:schemeClr>
            </a:outerShdw>
          </a:effectLst>
        </p:spPr>
        <p:txBody>
          <a:bodyPr wrap="none">
            <a:spAutoFit/>
          </a:bodyPr>
          <a:lstStyle/>
          <a:p>
            <a:pPr algn="just"/>
            <a:r>
              <a:rPr lang="ar-EG" sz="4000" b="1" dirty="0" smtClean="0">
                <a:solidFill>
                  <a:schemeClr val="bg1"/>
                </a:solidFill>
              </a:rPr>
              <a:t>بنود </a:t>
            </a:r>
            <a:r>
              <a:rPr lang="ar-EG" sz="4000" b="1" dirty="0" smtClean="0">
                <a:solidFill>
                  <a:schemeClr val="bg1"/>
                </a:solidFill>
              </a:rPr>
              <a:t>التعاقد</a:t>
            </a:r>
            <a:r>
              <a:rPr lang="en-GB" sz="4000" b="1" dirty="0" smtClean="0">
                <a:solidFill>
                  <a:schemeClr val="bg1"/>
                </a:solidFill>
              </a:rPr>
              <a:t>	</a:t>
            </a:r>
            <a:r>
              <a:rPr lang="en-GB" sz="4000" b="1" dirty="0">
                <a:solidFill>
                  <a:schemeClr val="bg1"/>
                </a:solidFill>
              </a:rPr>
              <a:t>	</a:t>
            </a:r>
            <a:r>
              <a:rPr lang="en-GB" sz="4000" b="1" dirty="0" smtClean="0">
                <a:solidFill>
                  <a:schemeClr val="bg1"/>
                </a:solidFill>
              </a:rPr>
              <a:t>The Terms of Agreement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14313" y="1628800"/>
            <a:ext cx="8664575" cy="4425827"/>
          </a:xfrm>
          <a:prstGeom prst="rect">
            <a:avLst/>
          </a:prstGeom>
          <a:solidFill>
            <a:srgbClr val="993366">
              <a:alpha val="69000"/>
            </a:srgbClr>
          </a:solidFill>
          <a:ln w="38100" algn="ctr">
            <a:solidFill>
              <a:srgbClr val="FFCC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ar-EG" b="1" dirty="0" smtClean="0">
                <a:solidFill>
                  <a:schemeClr val="bg1"/>
                </a:solidFill>
              </a:rPr>
              <a:t>و </a:t>
            </a:r>
            <a:r>
              <a:rPr lang="ar-EG" b="1" dirty="0">
                <a:solidFill>
                  <a:schemeClr val="bg1"/>
                </a:solidFill>
              </a:rPr>
              <a:t>ارسل حيرام الى سليمان قائلا قد سمعت ما ارسلت به الي انا افعل كل مسرتك في خشب الارز و خشب السرو</a:t>
            </a:r>
            <a:r>
              <a:rPr lang="ar-EG" b="1" dirty="0" smtClean="0">
                <a:solidFill>
                  <a:schemeClr val="bg1"/>
                </a:solidFill>
              </a:rPr>
              <a:t>. 9- عبيدي ينزلون ذلك من لبنان الى البحر و انا اجعله ارماثا في البحر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rtl="0">
              <a:lnSpc>
                <a:spcPct val="11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Then </a:t>
            </a:r>
            <a:r>
              <a:rPr lang="en-US" b="1" dirty="0">
                <a:solidFill>
                  <a:schemeClr val="bg1"/>
                </a:solidFill>
              </a:rPr>
              <a:t>Hiram sent to Solomon, saying: I have considered [the message] which you sent me, [and] I will do all you desire concerning the </a:t>
            </a:r>
            <a:r>
              <a:rPr lang="en-US" b="1" dirty="0" smtClean="0">
                <a:solidFill>
                  <a:schemeClr val="bg1"/>
                </a:solidFill>
              </a:rPr>
              <a:t>cedar </a:t>
            </a:r>
            <a:r>
              <a:rPr lang="en-US" b="1" dirty="0">
                <a:solidFill>
                  <a:schemeClr val="bg1"/>
                </a:solidFill>
              </a:rPr>
              <a:t>and cypress logs</a:t>
            </a:r>
            <a:r>
              <a:rPr lang="en-US" b="1" dirty="0" smtClean="0">
                <a:solidFill>
                  <a:schemeClr val="bg1"/>
                </a:solidFill>
              </a:rPr>
              <a:t>. 9- My servants shall bring [them] down from Lebanon to the sea;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" y="-29696"/>
            <a:ext cx="9124216" cy="6858000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29945" y="1700808"/>
            <a:ext cx="8664575" cy="4524315"/>
          </a:xfrm>
          <a:prstGeom prst="rect">
            <a:avLst/>
          </a:prstGeom>
          <a:solidFill>
            <a:srgbClr val="993366">
              <a:alpha val="69000"/>
            </a:srgbClr>
          </a:solidFill>
          <a:ln w="38100" algn="ctr">
            <a:solidFill>
              <a:srgbClr val="FFCC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ar-EG" b="1" dirty="0" smtClean="0">
                <a:solidFill>
                  <a:schemeClr val="bg1"/>
                </a:solidFill>
              </a:rPr>
              <a:t>الى </a:t>
            </a:r>
            <a:r>
              <a:rPr lang="ar-EG" b="1" dirty="0">
                <a:solidFill>
                  <a:schemeClr val="bg1"/>
                </a:solidFill>
              </a:rPr>
              <a:t>الموضع الذي تعرفني عنه و انفضه هناك و انت تحمله و انت تعمل مرضاتي باعطائك طعاما لبيتي</a:t>
            </a:r>
            <a:r>
              <a:rPr lang="ar-EG" b="1" dirty="0" smtClean="0">
                <a:solidFill>
                  <a:schemeClr val="bg1"/>
                </a:solidFill>
              </a:rPr>
              <a:t>. </a:t>
            </a:r>
            <a:r>
              <a:rPr lang="ar-EG" b="1" dirty="0" smtClean="0">
                <a:solidFill>
                  <a:schemeClr val="bg1"/>
                </a:solidFill>
              </a:rPr>
              <a:t>فكان </a:t>
            </a:r>
            <a:r>
              <a:rPr lang="ar-EG" b="1" dirty="0">
                <a:solidFill>
                  <a:schemeClr val="bg1"/>
                </a:solidFill>
              </a:rPr>
              <a:t>حيرام يعطي سليمان خشب ارز و خشب سرو حسب كل مسرته.</a:t>
            </a:r>
          </a:p>
          <a:p>
            <a:pPr algn="l" rtl="0"/>
            <a:r>
              <a:rPr lang="en-US" b="1" dirty="0" smtClean="0">
                <a:solidFill>
                  <a:schemeClr val="bg1"/>
                </a:solidFill>
              </a:rPr>
              <a:t>I </a:t>
            </a:r>
            <a:r>
              <a:rPr lang="en-US" b="1" dirty="0">
                <a:solidFill>
                  <a:schemeClr val="bg1"/>
                </a:solidFill>
              </a:rPr>
              <a:t>will float them in rafts by sea to the place you indicate to me, and will have them broken apart there; then you can take [them] away. And you shall fulfill my desire by giving food for my household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Then </a:t>
            </a:r>
            <a:r>
              <a:rPr lang="en-US" b="1" dirty="0">
                <a:solidFill>
                  <a:schemeClr val="bg1"/>
                </a:solidFill>
              </a:rPr>
              <a:t>Hiram gave Solomon cedar and cypress logs [according to] all his desire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ar-EG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99257" y="188640"/>
            <a:ext cx="8375050" cy="879038"/>
          </a:xfrm>
          <a:prstGeom prst="flowChartPunchedCard">
            <a:avLst/>
          </a:prstGeom>
          <a:solidFill>
            <a:srgbClr val="3366FF">
              <a:alpha val="64999"/>
            </a:srgbClr>
          </a:solidFill>
          <a:ln w="34925" algn="ctr">
            <a:solidFill>
              <a:srgbClr val="CC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29999"/>
              </a:schemeClr>
            </a:outerShdw>
          </a:effectLst>
        </p:spPr>
        <p:txBody>
          <a:bodyPr wrap="none">
            <a:spAutoFit/>
          </a:bodyPr>
          <a:lstStyle/>
          <a:p>
            <a:pPr algn="just"/>
            <a:r>
              <a:rPr lang="ar-EG" sz="4000" b="1" dirty="0" smtClean="0">
                <a:solidFill>
                  <a:schemeClr val="bg1"/>
                </a:solidFill>
              </a:rPr>
              <a:t>بنود </a:t>
            </a:r>
            <a:r>
              <a:rPr lang="ar-EG" sz="4000" b="1" dirty="0" smtClean="0">
                <a:solidFill>
                  <a:schemeClr val="bg1"/>
                </a:solidFill>
              </a:rPr>
              <a:t>التعاقد</a:t>
            </a:r>
            <a:r>
              <a:rPr lang="en-GB" sz="4000" b="1" dirty="0" smtClean="0">
                <a:solidFill>
                  <a:schemeClr val="bg1"/>
                </a:solidFill>
              </a:rPr>
              <a:t>	</a:t>
            </a:r>
            <a:r>
              <a:rPr lang="en-GB" sz="4000" b="1" dirty="0">
                <a:solidFill>
                  <a:schemeClr val="bg1"/>
                </a:solidFill>
              </a:rPr>
              <a:t>	</a:t>
            </a:r>
            <a:r>
              <a:rPr lang="en-GB" sz="4000" b="1" dirty="0" smtClean="0">
                <a:solidFill>
                  <a:schemeClr val="bg1"/>
                </a:solidFill>
              </a:rPr>
              <a:t>The Terms of Agreement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6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" y="-29696"/>
            <a:ext cx="9124216" cy="6858000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22657" y="1484784"/>
            <a:ext cx="8664575" cy="5078313"/>
          </a:xfrm>
          <a:prstGeom prst="rect">
            <a:avLst/>
          </a:prstGeom>
          <a:solidFill>
            <a:srgbClr val="993366">
              <a:alpha val="69000"/>
            </a:srgbClr>
          </a:solidFill>
          <a:ln w="38100" algn="ctr">
            <a:solidFill>
              <a:srgbClr val="FFCC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ar-EG" b="1" dirty="0" smtClean="0">
                <a:solidFill>
                  <a:schemeClr val="bg1"/>
                </a:solidFill>
              </a:rPr>
              <a:t>و </a:t>
            </a:r>
            <a:r>
              <a:rPr lang="ar-EG" b="1" dirty="0">
                <a:solidFill>
                  <a:schemeClr val="bg1"/>
                </a:solidFill>
              </a:rPr>
              <a:t>اعطى سليمان حيرام عشرين الف كر حنطة طعاما لبيته و عشرين كر زيت رض هكذا كان سليمان يعطي حيرام سنة فسنة.</a:t>
            </a:r>
          </a:p>
          <a:p>
            <a:pPr algn="ctr"/>
            <a:r>
              <a:rPr lang="ar-EG" b="1" dirty="0" smtClean="0">
                <a:solidFill>
                  <a:schemeClr val="bg1"/>
                </a:solidFill>
              </a:rPr>
              <a:t>و </a:t>
            </a:r>
            <a:r>
              <a:rPr lang="ar-EG" b="1" dirty="0">
                <a:solidFill>
                  <a:schemeClr val="bg1"/>
                </a:solidFill>
              </a:rPr>
              <a:t>الرب اعطى سليمان حكمة كما كلمه و كان صلح بين حيرام و سليمان و قطعا كلاهما عهدا</a:t>
            </a:r>
            <a:r>
              <a:rPr lang="ar-EG" b="1" dirty="0" smtClean="0">
                <a:solidFill>
                  <a:schemeClr val="bg1"/>
                </a:solidFill>
              </a:rPr>
              <a:t>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ar-EG" b="1" dirty="0" smtClean="0">
                <a:solidFill>
                  <a:schemeClr val="bg1"/>
                </a:solidFill>
              </a:rPr>
              <a:t> (1مل 5 : 8 ـ 12)</a:t>
            </a:r>
            <a:endParaRPr lang="ar-EG" b="1" dirty="0">
              <a:solidFill>
                <a:schemeClr val="bg1"/>
              </a:solidFill>
            </a:endParaRPr>
          </a:p>
          <a:p>
            <a:pPr algn="ctr" rtl="0"/>
            <a:r>
              <a:rPr lang="en-US" sz="2800" b="1" dirty="0" smtClean="0">
                <a:solidFill>
                  <a:schemeClr val="bg1"/>
                </a:solidFill>
              </a:rPr>
              <a:t>And </a:t>
            </a:r>
            <a:r>
              <a:rPr lang="en-US" sz="2800" b="1" dirty="0">
                <a:solidFill>
                  <a:schemeClr val="bg1"/>
                </a:solidFill>
              </a:rPr>
              <a:t>Solomon gave Hiram twenty thousand </a:t>
            </a:r>
            <a:r>
              <a:rPr lang="en-US" sz="2800" b="1" dirty="0" err="1">
                <a:solidFill>
                  <a:schemeClr val="bg1"/>
                </a:solidFill>
              </a:rPr>
              <a:t>kors</a:t>
            </a:r>
            <a:r>
              <a:rPr lang="en-US" sz="2800" b="1" dirty="0">
                <a:solidFill>
                  <a:schemeClr val="bg1"/>
                </a:solidFill>
              </a:rPr>
              <a:t> of wheat [as] food for his household, and twenty </a:t>
            </a:r>
            <a:r>
              <a:rPr lang="en-US" sz="2800" b="1" dirty="0" err="1">
                <a:solidFill>
                  <a:schemeClr val="bg1"/>
                </a:solidFill>
              </a:rPr>
              <a:t>kors</a:t>
            </a:r>
            <a:r>
              <a:rPr lang="en-US" sz="2800" b="1" dirty="0">
                <a:solidFill>
                  <a:schemeClr val="bg1"/>
                </a:solidFill>
              </a:rPr>
              <a:t> of pressed oil. Thus Solomon gave to Hiram year by year</a:t>
            </a:r>
            <a:r>
              <a:rPr lang="en-US" sz="2800" b="1" dirty="0" smtClean="0">
                <a:solidFill>
                  <a:schemeClr val="bg1"/>
                </a:solidFill>
              </a:rPr>
              <a:t>. </a:t>
            </a:r>
            <a:r>
              <a:rPr lang="en-US" sz="2800" b="1" dirty="0" smtClean="0">
                <a:solidFill>
                  <a:schemeClr val="bg1"/>
                </a:solidFill>
              </a:rPr>
              <a:t>So </a:t>
            </a:r>
            <a:r>
              <a:rPr lang="en-US" sz="2800" b="1" dirty="0">
                <a:solidFill>
                  <a:schemeClr val="bg1"/>
                </a:solidFill>
              </a:rPr>
              <a:t>the LORD gave Solomon wisdom, as He had promised him; and there was peace between Hiram and Solomon, and the two of them made a treaty together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ar-EG" sz="2800" b="1" dirty="0" smtClean="0">
              <a:solidFill>
                <a:schemeClr val="bg1"/>
              </a:solidFill>
            </a:endParaRPr>
          </a:p>
          <a:p>
            <a:pPr algn="ctr" rtl="0"/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(1kings 5 : 8 – 12)</a:t>
            </a:r>
            <a:endParaRPr lang="ar-EG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99257" y="188640"/>
            <a:ext cx="8375050" cy="879038"/>
          </a:xfrm>
          <a:prstGeom prst="flowChartPunchedCard">
            <a:avLst/>
          </a:prstGeom>
          <a:solidFill>
            <a:srgbClr val="3366FF">
              <a:alpha val="64999"/>
            </a:srgbClr>
          </a:solidFill>
          <a:ln w="34925" algn="ctr">
            <a:solidFill>
              <a:srgbClr val="CC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29999"/>
              </a:schemeClr>
            </a:outerShdw>
          </a:effectLst>
        </p:spPr>
        <p:txBody>
          <a:bodyPr wrap="none">
            <a:spAutoFit/>
          </a:bodyPr>
          <a:lstStyle/>
          <a:p>
            <a:pPr algn="just"/>
            <a:r>
              <a:rPr lang="ar-EG" sz="4000" b="1" dirty="0" smtClean="0">
                <a:solidFill>
                  <a:schemeClr val="bg1"/>
                </a:solidFill>
              </a:rPr>
              <a:t>بنود </a:t>
            </a:r>
            <a:r>
              <a:rPr lang="ar-EG" sz="4000" b="1" dirty="0" smtClean="0">
                <a:solidFill>
                  <a:schemeClr val="bg1"/>
                </a:solidFill>
              </a:rPr>
              <a:t>التعاقد</a:t>
            </a:r>
            <a:r>
              <a:rPr lang="en-GB" sz="4000" b="1" dirty="0" smtClean="0">
                <a:solidFill>
                  <a:schemeClr val="bg1"/>
                </a:solidFill>
              </a:rPr>
              <a:t>	</a:t>
            </a:r>
            <a:r>
              <a:rPr lang="en-GB" sz="4000" b="1" dirty="0">
                <a:solidFill>
                  <a:schemeClr val="bg1"/>
                </a:solidFill>
              </a:rPr>
              <a:t>	</a:t>
            </a:r>
            <a:r>
              <a:rPr lang="en-GB" sz="4000" b="1" dirty="0" smtClean="0">
                <a:solidFill>
                  <a:schemeClr val="bg1"/>
                </a:solidFill>
              </a:rPr>
              <a:t>The Terms of Agreement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9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" y="-29696"/>
            <a:ext cx="9124216" cy="6858000"/>
          </a:xfrm>
          <a:prstGeom prst="rect">
            <a:avLst/>
          </a:prstGeom>
        </p:spPr>
      </p:pic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712456" y="1474570"/>
            <a:ext cx="8028373" cy="2009894"/>
          </a:xfrm>
          <a:prstGeom prst="wave">
            <a:avLst>
              <a:gd name="adj1" fmla="val 5519"/>
              <a:gd name="adj2" fmla="val 3426"/>
            </a:avLst>
          </a:prstGeom>
          <a:solidFill>
            <a:srgbClr val="C02500">
              <a:alpha val="65097"/>
            </a:srgbClr>
          </a:solidFill>
          <a:ln w="34925" algn="ctr">
            <a:solidFill>
              <a:srgbClr val="FFCCCC"/>
            </a:solidFill>
            <a:round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ar-EG" b="1" dirty="0">
                <a:solidFill>
                  <a:schemeClr val="bg1"/>
                </a:solidFill>
              </a:rPr>
              <a:t>1- </a:t>
            </a:r>
            <a:r>
              <a:rPr lang="ar-EG" b="1" dirty="0" smtClean="0">
                <a:solidFill>
                  <a:schemeClr val="bg1"/>
                </a:solidFill>
              </a:rPr>
              <a:t>توضيح المهمة وطرق التنفيذ </a:t>
            </a:r>
            <a:r>
              <a:rPr lang="ar-EG" b="1" dirty="0" smtClean="0">
                <a:solidFill>
                  <a:schemeClr val="bg1"/>
                </a:solidFill>
              </a:rPr>
              <a:t>وخطواته</a:t>
            </a:r>
            <a:endParaRPr lang="en-GB" b="1" dirty="0" smtClean="0">
              <a:solidFill>
                <a:schemeClr val="bg1"/>
              </a:solidFill>
            </a:endParaRPr>
          </a:p>
          <a:p>
            <a:pPr algn="ctr" rtl="0"/>
            <a:r>
              <a:rPr lang="en-GB" b="1" dirty="0" smtClean="0">
                <a:solidFill>
                  <a:schemeClr val="bg1"/>
                </a:solidFill>
              </a:rPr>
              <a:t>1- Clarifying </a:t>
            </a:r>
            <a:r>
              <a:rPr lang="en-GB" b="1" dirty="0">
                <a:solidFill>
                  <a:schemeClr val="bg1"/>
                </a:solidFill>
              </a:rPr>
              <a:t>the mission and methods </a:t>
            </a:r>
            <a:endParaRPr lang="en-GB" b="1" dirty="0" smtClean="0">
              <a:solidFill>
                <a:schemeClr val="bg1"/>
              </a:solidFill>
            </a:endParaRPr>
          </a:p>
          <a:p>
            <a:pPr algn="ctr" rtl="0"/>
            <a:r>
              <a:rPr lang="en-GB" b="1" dirty="0" smtClean="0">
                <a:solidFill>
                  <a:schemeClr val="bg1"/>
                </a:solidFill>
              </a:rPr>
              <a:t>of </a:t>
            </a:r>
            <a:r>
              <a:rPr lang="en-GB" b="1" dirty="0">
                <a:solidFill>
                  <a:schemeClr val="bg1"/>
                </a:solidFill>
              </a:rPr>
              <a:t>implementation, </a:t>
            </a:r>
            <a:r>
              <a:rPr lang="en-GB" b="1" dirty="0" smtClean="0">
                <a:solidFill>
                  <a:schemeClr val="bg1"/>
                </a:solidFill>
              </a:rPr>
              <a:t>and steps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1528708" y="4005064"/>
            <a:ext cx="6316153" cy="1379339"/>
          </a:xfrm>
          <a:prstGeom prst="wave">
            <a:avLst>
              <a:gd name="adj1" fmla="val 5519"/>
              <a:gd name="adj2" fmla="val 3426"/>
            </a:avLst>
          </a:prstGeom>
          <a:solidFill>
            <a:srgbClr val="FF6600">
              <a:alpha val="64999"/>
            </a:srgbClr>
          </a:solidFill>
          <a:ln w="34925" algn="ctr">
            <a:solidFill>
              <a:srgbClr val="FFCCCC"/>
            </a:solidFill>
            <a:round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ar-EG" b="1" dirty="0">
                <a:solidFill>
                  <a:schemeClr val="bg1"/>
                </a:solidFill>
              </a:rPr>
              <a:t>2- </a:t>
            </a:r>
            <a:r>
              <a:rPr lang="ar-EG" b="1" dirty="0" smtClean="0">
                <a:solidFill>
                  <a:schemeClr val="bg1"/>
                </a:solidFill>
              </a:rPr>
              <a:t>الإلتزام </a:t>
            </a:r>
            <a:r>
              <a:rPr lang="ar-EG" b="1" dirty="0" smtClean="0">
                <a:solidFill>
                  <a:schemeClr val="bg1"/>
                </a:solidFill>
              </a:rPr>
              <a:t>والإنتظام</a:t>
            </a:r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Commitment and Compliance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99257" y="188640"/>
            <a:ext cx="8375050" cy="879038"/>
          </a:xfrm>
          <a:prstGeom prst="flowChartPunchedCard">
            <a:avLst/>
          </a:prstGeom>
          <a:solidFill>
            <a:srgbClr val="3366FF">
              <a:alpha val="64999"/>
            </a:srgbClr>
          </a:solidFill>
          <a:ln w="34925" algn="ctr">
            <a:solidFill>
              <a:srgbClr val="CC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29999"/>
              </a:schemeClr>
            </a:outerShdw>
          </a:effectLst>
        </p:spPr>
        <p:txBody>
          <a:bodyPr wrap="none">
            <a:spAutoFit/>
          </a:bodyPr>
          <a:lstStyle/>
          <a:p>
            <a:pPr algn="just"/>
            <a:r>
              <a:rPr lang="ar-EG" sz="4000" b="1" dirty="0" smtClean="0">
                <a:solidFill>
                  <a:schemeClr val="bg1"/>
                </a:solidFill>
              </a:rPr>
              <a:t>بنود </a:t>
            </a:r>
            <a:r>
              <a:rPr lang="ar-EG" sz="4000" b="1" dirty="0" smtClean="0">
                <a:solidFill>
                  <a:schemeClr val="bg1"/>
                </a:solidFill>
              </a:rPr>
              <a:t>التعاقد</a:t>
            </a:r>
            <a:r>
              <a:rPr lang="en-GB" sz="4000" b="1" dirty="0" smtClean="0">
                <a:solidFill>
                  <a:schemeClr val="bg1"/>
                </a:solidFill>
              </a:rPr>
              <a:t>	</a:t>
            </a:r>
            <a:r>
              <a:rPr lang="en-GB" sz="4000" b="1" dirty="0">
                <a:solidFill>
                  <a:schemeClr val="bg1"/>
                </a:solidFill>
              </a:rPr>
              <a:t>	</a:t>
            </a:r>
            <a:r>
              <a:rPr lang="en-GB" sz="4000" b="1" dirty="0" smtClean="0">
                <a:solidFill>
                  <a:schemeClr val="bg1"/>
                </a:solidFill>
              </a:rPr>
              <a:t>The Terms of Agreement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523"/>
            <a:ext cx="9144000" cy="6968921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74636" y="404664"/>
            <a:ext cx="8593137" cy="5509200"/>
          </a:xfrm>
          <a:prstGeom prst="rect">
            <a:avLst/>
          </a:prstGeom>
          <a:solidFill>
            <a:srgbClr val="993366">
              <a:alpha val="69000"/>
            </a:srgbClr>
          </a:solidFill>
          <a:ln w="38100" algn="ctr">
            <a:solidFill>
              <a:srgbClr val="FFCC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ar-EG" b="1" dirty="0" smtClean="0">
                <a:solidFill>
                  <a:schemeClr val="bg1"/>
                </a:solidFill>
              </a:rPr>
              <a:t>و </a:t>
            </a:r>
            <a:r>
              <a:rPr lang="ar-EG" b="1" dirty="0">
                <a:solidFill>
                  <a:schemeClr val="bg1"/>
                </a:solidFill>
              </a:rPr>
              <a:t>الان فقد اراحني الرب الهي من كل الجهات فلا يوجد خصم و لا حادثة شر</a:t>
            </a:r>
            <a:r>
              <a:rPr lang="ar-EG" b="1" dirty="0" smtClean="0">
                <a:solidFill>
                  <a:schemeClr val="bg1"/>
                </a:solidFill>
              </a:rPr>
              <a:t>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ar-EG" b="1" dirty="0" smtClean="0">
                <a:solidFill>
                  <a:schemeClr val="bg1"/>
                </a:solidFill>
              </a:rPr>
              <a:t>و </a:t>
            </a:r>
            <a:r>
              <a:rPr lang="ar-EG" b="1" dirty="0">
                <a:solidFill>
                  <a:schemeClr val="bg1"/>
                </a:solidFill>
              </a:rPr>
              <a:t>هانذا قائل على بناء بيت لاسم الرب الهي كما كلم الرب داود ابي قائلا ان ابنك الذي اجعله مكانك على كرسيك هو يبني البيت لاسمي.</a:t>
            </a:r>
          </a:p>
          <a:p>
            <a:pPr algn="ctr" rtl="0"/>
            <a:r>
              <a:rPr lang="en-US" b="1" dirty="0" smtClean="0">
                <a:solidFill>
                  <a:schemeClr val="bg1"/>
                </a:solidFill>
              </a:rPr>
              <a:t>But </a:t>
            </a:r>
            <a:r>
              <a:rPr lang="en-US" b="1" dirty="0">
                <a:solidFill>
                  <a:schemeClr val="bg1"/>
                </a:solidFill>
              </a:rPr>
              <a:t>now the LORD my God has given me rest on every side; [there is] neither adversary nor evil occurrence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chemeClr val="bg1"/>
                </a:solidFill>
              </a:rPr>
              <a:t>And </a:t>
            </a:r>
            <a:r>
              <a:rPr lang="en-US" b="1" dirty="0">
                <a:solidFill>
                  <a:schemeClr val="bg1"/>
                </a:solidFill>
              </a:rPr>
              <a:t>behold, I propose to build a house for the name of the LORD my God, as the LORD spoke to my father David, saying, "Your son, whom I will set on your throne in your place, he shall build the house for My name</a:t>
            </a:r>
            <a:r>
              <a:rPr lang="en-US" b="1" dirty="0" smtClean="0">
                <a:solidFill>
                  <a:schemeClr val="bg1"/>
                </a:solidFill>
              </a:rPr>
              <a:t>".</a:t>
            </a:r>
            <a:endParaRPr lang="ar-EG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5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523"/>
            <a:ext cx="9144000" cy="6968921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6024" y="1004530"/>
            <a:ext cx="8676456" cy="5016758"/>
          </a:xfrm>
          <a:prstGeom prst="rect">
            <a:avLst/>
          </a:prstGeom>
          <a:solidFill>
            <a:srgbClr val="993366">
              <a:alpha val="69000"/>
            </a:srgbClr>
          </a:solidFill>
          <a:ln w="38100" algn="ctr">
            <a:solidFill>
              <a:srgbClr val="FFCC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ar-EG" b="1" dirty="0" smtClean="0">
                <a:solidFill>
                  <a:schemeClr val="bg1"/>
                </a:solidFill>
              </a:rPr>
              <a:t>و </a:t>
            </a:r>
            <a:r>
              <a:rPr lang="ar-EG" b="1" dirty="0">
                <a:solidFill>
                  <a:schemeClr val="bg1"/>
                </a:solidFill>
              </a:rPr>
              <a:t>الان فامر ان يقطعوا لي ارزا من لبنان و يكون عبيدي مع عبيدك و اجرة عبيدك اعطيك اياها حسب كل ما تقول لانك تعلم انه ليس بيننا احد يعرف قطع الخشب مثل الصيدونيين.</a:t>
            </a:r>
          </a:p>
          <a:p>
            <a:pPr algn="ctr" rtl="0"/>
            <a:r>
              <a:rPr lang="en-US" b="1" dirty="0" smtClean="0">
                <a:solidFill>
                  <a:schemeClr val="bg1"/>
                </a:solidFill>
              </a:rPr>
              <a:t>Now </a:t>
            </a:r>
            <a:r>
              <a:rPr lang="en-US" b="1" dirty="0">
                <a:solidFill>
                  <a:schemeClr val="bg1"/>
                </a:solidFill>
              </a:rPr>
              <a:t>therefore, command that they cut down cedars for me from Lebanon; and my servants will be with your servants, and I will pay you wages for your servants according to whatever you say. For you know [there is] none among us who has skill to cut timber like the </a:t>
            </a:r>
            <a:r>
              <a:rPr lang="en-US" b="1" dirty="0" err="1">
                <a:solidFill>
                  <a:schemeClr val="bg1"/>
                </a:solidFill>
              </a:rPr>
              <a:t>Sidonians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 algn="ctr" rtl="0"/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523"/>
            <a:ext cx="9144000" cy="6968921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32048" y="1412776"/>
            <a:ext cx="8316416" cy="4031873"/>
          </a:xfrm>
          <a:prstGeom prst="rect">
            <a:avLst/>
          </a:prstGeom>
          <a:solidFill>
            <a:srgbClr val="993366">
              <a:alpha val="69000"/>
            </a:srgbClr>
          </a:solidFill>
          <a:ln w="38100" algn="ctr">
            <a:solidFill>
              <a:srgbClr val="FFCC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ar-EG" b="1" dirty="0" smtClean="0">
                <a:solidFill>
                  <a:schemeClr val="bg1"/>
                </a:solidFill>
              </a:rPr>
              <a:t>فلما </a:t>
            </a:r>
            <a:r>
              <a:rPr lang="ar-EG" b="1" dirty="0">
                <a:solidFill>
                  <a:schemeClr val="bg1"/>
                </a:solidFill>
              </a:rPr>
              <a:t>سمع حيرام كلام سليمان فرح جدا و قال مبارك اليوم الرب الذي اعطى داود ابنا حكيما على هذا الشعب الكثير</a:t>
            </a:r>
            <a:r>
              <a:rPr lang="ar-EG" b="1" dirty="0" smtClean="0">
                <a:solidFill>
                  <a:schemeClr val="bg1"/>
                </a:solidFill>
              </a:rPr>
              <a:t>.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ar-EG" b="1" dirty="0" smtClean="0">
                <a:solidFill>
                  <a:schemeClr val="bg1"/>
                </a:solidFill>
              </a:rPr>
              <a:t>(1مل 5 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r>
              <a:rPr lang="ar-EG" b="1" dirty="0" smtClean="0">
                <a:solidFill>
                  <a:schemeClr val="bg1"/>
                </a:solidFill>
              </a:rPr>
              <a:t> 1 ـ 7)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rtl="0"/>
            <a:r>
              <a:rPr lang="en-US" b="1" dirty="0" smtClean="0">
                <a:solidFill>
                  <a:schemeClr val="bg1"/>
                </a:solidFill>
              </a:rPr>
              <a:t>So </a:t>
            </a:r>
            <a:r>
              <a:rPr lang="en-US" b="1" dirty="0">
                <a:solidFill>
                  <a:schemeClr val="bg1"/>
                </a:solidFill>
              </a:rPr>
              <a:t>it was, when Hiram heard the words of Solomon, that he rejoiced greatly and said, Blessed [be] the LORD this day, for He has given David a wise son over this great people</a:t>
            </a:r>
            <a:r>
              <a:rPr lang="en-US" b="1" dirty="0" smtClean="0">
                <a:solidFill>
                  <a:schemeClr val="bg1"/>
                </a:solidFill>
              </a:rPr>
              <a:t>!.</a:t>
            </a:r>
          </a:p>
          <a:p>
            <a:pPr algn="ctr" rtl="0"/>
            <a:r>
              <a:rPr lang="en-US" b="1" dirty="0" smtClean="0">
                <a:solidFill>
                  <a:schemeClr val="bg1"/>
                </a:solidFill>
              </a:rPr>
              <a:t>(1King</a:t>
            </a:r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n-US" b="1" dirty="0" smtClean="0">
                <a:solidFill>
                  <a:schemeClr val="bg1"/>
                </a:solidFill>
              </a:rPr>
              <a:t> 5 : 1 – 7)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760"/>
          </a:xfrm>
          <a:prstGeom prst="rect">
            <a:avLst/>
          </a:prstGeom>
        </p:spPr>
      </p:pic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971600" y="260648"/>
            <a:ext cx="7402347" cy="879038"/>
          </a:xfrm>
          <a:prstGeom prst="flowChartPunchedCard">
            <a:avLst/>
          </a:prstGeom>
          <a:solidFill>
            <a:srgbClr val="3366FF">
              <a:alpha val="64999"/>
            </a:srgbClr>
          </a:solidFill>
          <a:ln w="34925" algn="ctr">
            <a:solidFill>
              <a:srgbClr val="CC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29999"/>
              </a:schemeClr>
            </a:outerShdw>
          </a:effectLst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ar-EG" sz="4000" b="1" dirty="0" smtClean="0">
                <a:solidFill>
                  <a:schemeClr val="bg1"/>
                </a:solidFill>
              </a:rPr>
              <a:t>طلب </a:t>
            </a:r>
            <a:r>
              <a:rPr lang="ar-EG" sz="4000" b="1" dirty="0" smtClean="0">
                <a:solidFill>
                  <a:schemeClr val="bg1"/>
                </a:solidFill>
              </a:rPr>
              <a:t>الحكمة</a:t>
            </a:r>
            <a:r>
              <a:rPr lang="en-GB" sz="4000" b="1" dirty="0" smtClean="0">
                <a:solidFill>
                  <a:schemeClr val="bg1"/>
                </a:solidFill>
              </a:rPr>
              <a:t>	Praying for Wisdom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23528" y="1412776"/>
            <a:ext cx="8424936" cy="4524315"/>
          </a:xfrm>
          <a:prstGeom prst="rect">
            <a:avLst/>
          </a:prstGeom>
          <a:solidFill>
            <a:srgbClr val="993366">
              <a:alpha val="69000"/>
            </a:srgbClr>
          </a:solidFill>
          <a:ln w="38100" algn="ctr">
            <a:solidFill>
              <a:srgbClr val="FFCC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ar-EG" b="1" dirty="0" smtClean="0">
                <a:solidFill>
                  <a:schemeClr val="bg1"/>
                </a:solidFill>
              </a:rPr>
              <a:t>و </a:t>
            </a:r>
            <a:r>
              <a:rPr lang="ar-EG" b="1" dirty="0">
                <a:solidFill>
                  <a:schemeClr val="bg1"/>
                </a:solidFill>
              </a:rPr>
              <a:t>ذهب الملك الى جبعون ليذبح هناك لانها هي المرتفعة العظمى و اصعد سليمان الف محرقة على ذلك المذبح</a:t>
            </a:r>
            <a:r>
              <a:rPr lang="ar-EG" b="1" dirty="0" smtClean="0">
                <a:solidFill>
                  <a:schemeClr val="bg1"/>
                </a:solidFill>
              </a:rPr>
              <a:t>. </a:t>
            </a:r>
            <a:r>
              <a:rPr lang="ar-EG" b="1" dirty="0" smtClean="0">
                <a:solidFill>
                  <a:schemeClr val="bg1"/>
                </a:solidFill>
              </a:rPr>
              <a:t>في </a:t>
            </a:r>
            <a:r>
              <a:rPr lang="ar-EG" b="1" dirty="0">
                <a:solidFill>
                  <a:schemeClr val="bg1"/>
                </a:solidFill>
              </a:rPr>
              <a:t>جبعون تراءى الرب لسليمان في حلم ليلا و قال الله اسال ماذا اعطيك</a:t>
            </a:r>
            <a:r>
              <a:rPr lang="ar-EG" b="1" dirty="0" smtClean="0">
                <a:solidFill>
                  <a:schemeClr val="bg1"/>
                </a:solidFill>
              </a:rPr>
              <a:t>.</a:t>
            </a:r>
          </a:p>
          <a:p>
            <a:pPr algn="ctr" rtl="0"/>
            <a:r>
              <a:rPr lang="en-US" b="1" dirty="0" smtClean="0">
                <a:solidFill>
                  <a:schemeClr val="bg1"/>
                </a:solidFill>
              </a:rPr>
              <a:t>Now </a:t>
            </a:r>
            <a:r>
              <a:rPr lang="en-US" b="1" dirty="0">
                <a:solidFill>
                  <a:schemeClr val="bg1"/>
                </a:solidFill>
              </a:rPr>
              <a:t>the king went to Gibeon to sacrifice there, for that [was] the great high place: Solomon offered a thousand burnt offerings on that altar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ar-EG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At </a:t>
            </a:r>
            <a:r>
              <a:rPr lang="en-US" b="1" dirty="0">
                <a:solidFill>
                  <a:schemeClr val="bg1"/>
                </a:solidFill>
              </a:rPr>
              <a:t>Gibeon the LORD appeared to Solomon in a dream by night; and God said, "Ask! What shall I give you</a:t>
            </a:r>
            <a:r>
              <a:rPr lang="en-US" b="1" dirty="0" smtClean="0">
                <a:solidFill>
                  <a:schemeClr val="bg1"/>
                </a:solidFill>
              </a:rPr>
              <a:t>?".</a:t>
            </a:r>
            <a:endParaRPr lang="ar-EG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760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14313" y="1556792"/>
            <a:ext cx="8664575" cy="5016758"/>
          </a:xfrm>
          <a:prstGeom prst="rect">
            <a:avLst/>
          </a:prstGeom>
          <a:solidFill>
            <a:srgbClr val="993366">
              <a:alpha val="69000"/>
            </a:srgbClr>
          </a:solidFill>
          <a:ln w="38100" algn="ctr">
            <a:solidFill>
              <a:srgbClr val="FFCC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ar-EG" b="1" dirty="0" smtClean="0">
                <a:solidFill>
                  <a:schemeClr val="bg1"/>
                </a:solidFill>
              </a:rPr>
              <a:t>فقال </a:t>
            </a:r>
            <a:r>
              <a:rPr lang="ar-EG" b="1" dirty="0">
                <a:solidFill>
                  <a:schemeClr val="bg1"/>
                </a:solidFill>
              </a:rPr>
              <a:t>سليمان انك قد فعلت مع عبدك داود ابي رحمة عظيمة حسبما سار امامك بامانة و بر و استقامة قلب معك فحفظت له هذه الرحمة العظيمة و اعطيته ابنا يجلس على كرسيه كهذا اليوم.</a:t>
            </a:r>
          </a:p>
          <a:p>
            <a:pPr algn="ctr" rtl="0"/>
            <a:r>
              <a:rPr lang="en-US" b="1" dirty="0" smtClean="0">
                <a:solidFill>
                  <a:schemeClr val="bg1"/>
                </a:solidFill>
              </a:rPr>
              <a:t>And </a:t>
            </a:r>
            <a:r>
              <a:rPr lang="en-US" b="1" dirty="0">
                <a:solidFill>
                  <a:schemeClr val="bg1"/>
                </a:solidFill>
              </a:rPr>
              <a:t>Solomon said: "You have shown great mercy to Your servant David my father, because he walked before You in truth, in righteousness, and in uprightness of heart with You; You have continued this great kindness for him, and You have given him a son to sit on his throne, as [it is] this day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ar-EG" b="1" dirty="0" smtClean="0">
                <a:solidFill>
                  <a:schemeClr val="bg1"/>
                </a:solidFill>
              </a:rPr>
              <a:t> </a:t>
            </a:r>
            <a:endParaRPr lang="ar-EG" b="1" dirty="0">
              <a:solidFill>
                <a:schemeClr val="bg1"/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971600" y="260648"/>
            <a:ext cx="7402347" cy="879038"/>
          </a:xfrm>
          <a:prstGeom prst="flowChartPunchedCard">
            <a:avLst/>
          </a:prstGeom>
          <a:solidFill>
            <a:srgbClr val="3366FF">
              <a:alpha val="64999"/>
            </a:srgbClr>
          </a:solidFill>
          <a:ln w="34925" algn="ctr">
            <a:solidFill>
              <a:srgbClr val="CC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29999"/>
              </a:schemeClr>
            </a:outerShdw>
          </a:effectLst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ar-EG" sz="4000" b="1" dirty="0" smtClean="0">
                <a:solidFill>
                  <a:schemeClr val="bg1"/>
                </a:solidFill>
              </a:rPr>
              <a:t>طلب </a:t>
            </a:r>
            <a:r>
              <a:rPr lang="ar-EG" sz="4000" b="1" dirty="0" smtClean="0">
                <a:solidFill>
                  <a:schemeClr val="bg1"/>
                </a:solidFill>
              </a:rPr>
              <a:t>الحكمة</a:t>
            </a:r>
            <a:r>
              <a:rPr lang="en-GB" sz="4000" b="1" dirty="0" smtClean="0">
                <a:solidFill>
                  <a:schemeClr val="bg1"/>
                </a:solidFill>
              </a:rPr>
              <a:t>	Praying for Wisdom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760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14313" y="1556792"/>
            <a:ext cx="8664575" cy="5016758"/>
          </a:xfrm>
          <a:prstGeom prst="rect">
            <a:avLst/>
          </a:prstGeom>
          <a:solidFill>
            <a:srgbClr val="993366">
              <a:alpha val="69000"/>
            </a:srgbClr>
          </a:solidFill>
          <a:ln w="38100" algn="ctr">
            <a:solidFill>
              <a:srgbClr val="FFCC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ar-EG" b="1" dirty="0" smtClean="0">
                <a:solidFill>
                  <a:schemeClr val="bg1"/>
                </a:solidFill>
              </a:rPr>
              <a:t>و </a:t>
            </a:r>
            <a:r>
              <a:rPr lang="ar-EG" b="1" dirty="0">
                <a:solidFill>
                  <a:schemeClr val="bg1"/>
                </a:solidFill>
              </a:rPr>
              <a:t>الان ايها الرب الهي انت ملكت عبدك مكان داود ابي و انا فتى صغير لا اعلم الخروج و الدخول</a:t>
            </a:r>
            <a:r>
              <a:rPr lang="ar-EG" b="1" dirty="0" smtClean="0">
                <a:solidFill>
                  <a:schemeClr val="bg1"/>
                </a:solidFill>
              </a:rPr>
              <a:t>. </a:t>
            </a:r>
            <a:r>
              <a:rPr lang="ar-EG" b="1" dirty="0" smtClean="0">
                <a:solidFill>
                  <a:schemeClr val="bg1"/>
                </a:solidFill>
              </a:rPr>
              <a:t>و </a:t>
            </a:r>
            <a:r>
              <a:rPr lang="ar-EG" b="1" dirty="0">
                <a:solidFill>
                  <a:schemeClr val="bg1"/>
                </a:solidFill>
              </a:rPr>
              <a:t>عبدك في وسط شعبك الذي اخترته شعب كثير لا يحصى و لا يعد من الكثرة.</a:t>
            </a:r>
          </a:p>
          <a:p>
            <a:pPr algn="ctr" rtl="0"/>
            <a:r>
              <a:rPr lang="en-US" b="1" dirty="0" smtClean="0">
                <a:solidFill>
                  <a:schemeClr val="bg1"/>
                </a:solidFill>
              </a:rPr>
              <a:t>"</a:t>
            </a:r>
            <a:r>
              <a:rPr lang="en-US" b="1" dirty="0">
                <a:solidFill>
                  <a:schemeClr val="bg1"/>
                </a:solidFill>
              </a:rPr>
              <a:t>Now, O LORD my God, You have made Your servant king instead of my father David, but I [am] a little child; I do not know [how] to go out or come in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chemeClr val="bg1"/>
                </a:solidFill>
              </a:rPr>
              <a:t>"</a:t>
            </a:r>
            <a:r>
              <a:rPr lang="en-US" b="1" dirty="0">
                <a:solidFill>
                  <a:schemeClr val="bg1"/>
                </a:solidFill>
              </a:rPr>
              <a:t>And Your servant [is] in the midst of Your people whom You have chosen, a great people, too numerous to be numbered or counted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ar-EG" b="1" dirty="0">
              <a:solidFill>
                <a:schemeClr val="bg1"/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971600" y="260648"/>
            <a:ext cx="7402347" cy="879038"/>
          </a:xfrm>
          <a:prstGeom prst="flowChartPunchedCard">
            <a:avLst/>
          </a:prstGeom>
          <a:solidFill>
            <a:srgbClr val="3366FF">
              <a:alpha val="64999"/>
            </a:srgbClr>
          </a:solidFill>
          <a:ln w="34925" algn="ctr">
            <a:solidFill>
              <a:srgbClr val="CC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29999"/>
              </a:schemeClr>
            </a:outerShdw>
          </a:effectLst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ar-EG" sz="4000" b="1" dirty="0" smtClean="0">
                <a:solidFill>
                  <a:schemeClr val="bg1"/>
                </a:solidFill>
              </a:rPr>
              <a:t>طلب </a:t>
            </a:r>
            <a:r>
              <a:rPr lang="ar-EG" sz="4000" b="1" dirty="0" smtClean="0">
                <a:solidFill>
                  <a:schemeClr val="bg1"/>
                </a:solidFill>
              </a:rPr>
              <a:t>الحكمة</a:t>
            </a:r>
            <a:r>
              <a:rPr lang="en-GB" sz="4000" b="1" dirty="0" smtClean="0">
                <a:solidFill>
                  <a:schemeClr val="bg1"/>
                </a:solidFill>
              </a:rPr>
              <a:t>	Praying for Wisdom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760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14313" y="1556792"/>
            <a:ext cx="8664575" cy="5016758"/>
          </a:xfrm>
          <a:prstGeom prst="rect">
            <a:avLst/>
          </a:prstGeom>
          <a:solidFill>
            <a:srgbClr val="993366">
              <a:alpha val="69000"/>
            </a:srgbClr>
          </a:solidFill>
          <a:ln w="38100" algn="ctr">
            <a:solidFill>
              <a:srgbClr val="FFCC99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ar-EG" b="1" dirty="0" smtClean="0">
                <a:solidFill>
                  <a:schemeClr val="bg1"/>
                </a:solidFill>
              </a:rPr>
              <a:t>فاعط </a:t>
            </a:r>
            <a:r>
              <a:rPr lang="ar-EG" b="1" dirty="0">
                <a:solidFill>
                  <a:schemeClr val="bg1"/>
                </a:solidFill>
              </a:rPr>
              <a:t>عبدك قلبا فهيما لاحكم على شعبك و اميز بين الخير و الشر لانه من يقدر ان يحكم على شعبك العظيم هذا</a:t>
            </a:r>
            <a:r>
              <a:rPr lang="ar-EG" b="1" dirty="0" smtClean="0">
                <a:solidFill>
                  <a:schemeClr val="bg1"/>
                </a:solidFill>
              </a:rPr>
              <a:t>. </a:t>
            </a:r>
            <a:r>
              <a:rPr lang="ar-EG" b="1" dirty="0" smtClean="0">
                <a:solidFill>
                  <a:schemeClr val="bg1"/>
                </a:solidFill>
              </a:rPr>
              <a:t>فحسن </a:t>
            </a:r>
            <a:r>
              <a:rPr lang="ar-EG" b="1" dirty="0">
                <a:solidFill>
                  <a:schemeClr val="bg1"/>
                </a:solidFill>
              </a:rPr>
              <a:t>الكلام في عيني الرب لان سليمان سال هذا الامر</a:t>
            </a:r>
            <a:r>
              <a:rPr lang="ar-EG" b="1" dirty="0" smtClean="0">
                <a:solidFill>
                  <a:schemeClr val="bg1"/>
                </a:solidFill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ar-EG" b="1" dirty="0" smtClean="0">
                <a:solidFill>
                  <a:schemeClr val="bg1"/>
                </a:solidFill>
              </a:rPr>
              <a:t>(1مل 3 : 4 ـ 10)</a:t>
            </a:r>
            <a:endParaRPr lang="ar-EG" b="1" dirty="0">
              <a:solidFill>
                <a:schemeClr val="bg1"/>
              </a:solidFill>
            </a:endParaRPr>
          </a:p>
          <a:p>
            <a:pPr algn="ctr" rtl="0"/>
            <a:r>
              <a:rPr lang="en-US" b="1" dirty="0" smtClean="0">
                <a:solidFill>
                  <a:schemeClr val="bg1"/>
                </a:solidFill>
              </a:rPr>
              <a:t>"</a:t>
            </a:r>
            <a:r>
              <a:rPr lang="en-US" b="1" dirty="0">
                <a:solidFill>
                  <a:schemeClr val="bg1"/>
                </a:solidFill>
              </a:rPr>
              <a:t>Therefore give to Your servant an understanding heart to judge Your people, that I may discern between good and evil. For who is able to judge this great people of Yours</a:t>
            </a:r>
            <a:r>
              <a:rPr lang="en-US" b="1" dirty="0" smtClean="0">
                <a:solidFill>
                  <a:schemeClr val="bg1"/>
                </a:solidFill>
              </a:rPr>
              <a:t>?".</a:t>
            </a:r>
            <a:r>
              <a:rPr lang="ar-EG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bg1"/>
                </a:solidFill>
              </a:rPr>
              <a:t>speech pleased the LORD, that Solomon had asked this thing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ar-EG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(1kings 3 : 4 -10)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971600" y="260648"/>
            <a:ext cx="7402347" cy="879038"/>
          </a:xfrm>
          <a:prstGeom prst="flowChartPunchedCard">
            <a:avLst/>
          </a:prstGeom>
          <a:solidFill>
            <a:srgbClr val="3366FF">
              <a:alpha val="64999"/>
            </a:srgbClr>
          </a:solidFill>
          <a:ln w="34925" algn="ctr">
            <a:solidFill>
              <a:srgbClr val="CC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29999"/>
              </a:schemeClr>
            </a:outerShdw>
          </a:effectLst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ar-EG" sz="4000" b="1" dirty="0" smtClean="0">
                <a:solidFill>
                  <a:schemeClr val="bg1"/>
                </a:solidFill>
              </a:rPr>
              <a:t>طلب </a:t>
            </a:r>
            <a:r>
              <a:rPr lang="ar-EG" sz="4000" b="1" dirty="0" smtClean="0">
                <a:solidFill>
                  <a:schemeClr val="bg1"/>
                </a:solidFill>
              </a:rPr>
              <a:t>الحكمة</a:t>
            </a:r>
            <a:r>
              <a:rPr lang="en-GB" sz="4000" b="1" dirty="0" smtClean="0">
                <a:solidFill>
                  <a:schemeClr val="bg1"/>
                </a:solidFill>
              </a:rPr>
              <a:t>	Praying for Wisdom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1992</Words>
  <Application>Microsoft Office PowerPoint</Application>
  <PresentationFormat>On-screen Show (4:3)</PresentationFormat>
  <Paragraphs>110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Compaq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Winner</dc:creator>
  <cp:lastModifiedBy>Shereen Seif</cp:lastModifiedBy>
  <cp:revision>71</cp:revision>
  <dcterms:created xsi:type="dcterms:W3CDTF">2012-03-18T23:33:30Z</dcterms:created>
  <dcterms:modified xsi:type="dcterms:W3CDTF">2016-12-22T23:38:27Z</dcterms:modified>
</cp:coreProperties>
</file>