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307" r:id="rId5"/>
    <p:sldId id="308" r:id="rId6"/>
    <p:sldId id="290" r:id="rId7"/>
    <p:sldId id="312" r:id="rId8"/>
    <p:sldId id="309" r:id="rId9"/>
    <p:sldId id="310" r:id="rId10"/>
    <p:sldId id="303" r:id="rId11"/>
    <p:sldId id="304" r:id="rId12"/>
    <p:sldId id="311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005A9E"/>
    <a:srgbClr val="3D5D19"/>
    <a:srgbClr val="8A0000"/>
    <a:srgbClr val="336600"/>
    <a:srgbClr val="0060A8"/>
    <a:srgbClr val="007A37"/>
    <a:srgbClr val="FFE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162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8926-3C87-46E6-BC82-1F6CA6101E2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3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F999-D46C-4D0A-9F76-3CC1736B3C57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1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DF7D7-9E7C-49F1-A40C-9D8150F8C07E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E7A41-EEBB-4C71-BF70-C79DCD0D28AD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0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566AC-80BF-465A-BC59-AB8E069BB88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5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4B34-DB87-4F89-AB55-5758F263314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5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C6D5-D566-49E3-A9E7-DC609DF34D6F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39614-AF33-4609-87B6-E49888093D3F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0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4AF8-EC7F-4354-BDA8-8A8A5FF5260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4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3E4B-A284-42BA-8E10-2C4848891D9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2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40300-79F0-4994-86DE-0B05A0A6EF8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3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30323854-3582-4AE9-8735-A97049D5F99B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0032" cy="6858000"/>
          </a:xfrm>
          <a:prstGeom prst="rect">
            <a:avLst/>
          </a:prstGeom>
        </p:spPr>
      </p:pic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117138" y="3933056"/>
            <a:ext cx="6935756" cy="1736646"/>
          </a:xfrm>
          <a:prstGeom prst="flowChartAlternateProcess">
            <a:avLst/>
          </a:prstGeom>
          <a:solidFill>
            <a:srgbClr val="000080">
              <a:alpha val="78038"/>
            </a:srgb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4800" b="1" dirty="0" smtClean="0">
                <a:solidFill>
                  <a:schemeClr val="bg1"/>
                </a:solidFill>
                <a:latin typeface="Times New Roman" pitchFamily="18" charset="0"/>
              </a:rPr>
              <a:t>أزمة الثقة فى الآخرين</a:t>
            </a:r>
            <a:endParaRPr lang="en-GB" sz="48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 Crisis in Others</a:t>
            </a:r>
            <a:endParaRPr lang="ar-EG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7710" y="978875"/>
            <a:ext cx="6434650" cy="1274195"/>
          </a:xfrm>
          <a:prstGeom prst="rect">
            <a:avLst/>
          </a:prstGeom>
          <a:solidFill>
            <a:srgbClr val="002060">
              <a:alpha val="96001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التشخيص .. مواجهة النفس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Diagnosis … Confronting Oneself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91680" y="2294373"/>
            <a:ext cx="5673040" cy="1569660"/>
          </a:xfrm>
          <a:prstGeom prst="rect">
            <a:avLst/>
          </a:prstGeom>
          <a:solidFill>
            <a:srgbClr val="C00000">
              <a:alpha val="78822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حرب الإدانة وتشجيع المواجهة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Fighting Judgement and Encouraging Confrontation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6979" y="3936560"/>
            <a:ext cx="8397470" cy="1077218"/>
          </a:xfrm>
          <a:prstGeom prst="rect">
            <a:avLst/>
          </a:prstGeom>
          <a:solidFill>
            <a:srgbClr val="3C8C93">
              <a:alpha val="87057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التلمذة المستمرة وقبول التوبيخ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Continuous Discipleship &amp;Accepting Rebuke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 Diagonal Corner Rectangle 5"/>
          <p:cNvSpPr>
            <a:spLocks/>
          </p:cNvSpPr>
          <p:nvPr/>
        </p:nvSpPr>
        <p:spPr bwMode="auto">
          <a:xfrm>
            <a:off x="4191028" y="224124"/>
            <a:ext cx="4148380" cy="661720"/>
          </a:xfrm>
          <a:custGeom>
            <a:avLst/>
            <a:gdLst>
              <a:gd name="T0" fmla="*/ 107952 w 2357437"/>
              <a:gd name="T1" fmla="*/ 0 h 647700"/>
              <a:gd name="T2" fmla="*/ 2357437 w 2357437"/>
              <a:gd name="T3" fmla="*/ 0 h 647700"/>
              <a:gd name="T4" fmla="*/ 2357437 w 2357437"/>
              <a:gd name="T5" fmla="*/ 0 h 647700"/>
              <a:gd name="T6" fmla="*/ 2357437 w 2357437"/>
              <a:gd name="T7" fmla="*/ 539748 h 647700"/>
              <a:gd name="T8" fmla="*/ 2249485 w 2357437"/>
              <a:gd name="T9" fmla="*/ 647700 h 647700"/>
              <a:gd name="T10" fmla="*/ 0 w 2357437"/>
              <a:gd name="T11" fmla="*/ 647700 h 647700"/>
              <a:gd name="T12" fmla="*/ 0 w 2357437"/>
              <a:gd name="T13" fmla="*/ 647700 h 647700"/>
              <a:gd name="T14" fmla="*/ 0 w 2357437"/>
              <a:gd name="T15" fmla="*/ 107952 h 647700"/>
              <a:gd name="T16" fmla="*/ 107952 w 2357437"/>
              <a:gd name="T17" fmla="*/ 0 h 6477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57437"/>
              <a:gd name="T28" fmla="*/ 0 h 647700"/>
              <a:gd name="T29" fmla="*/ 2357437 w 2357437"/>
              <a:gd name="T30" fmla="*/ 647700 h 6477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57437" h="647700">
                <a:moveTo>
                  <a:pt x="107952" y="0"/>
                </a:moveTo>
                <a:lnTo>
                  <a:pt x="2357437" y="0"/>
                </a:lnTo>
                <a:lnTo>
                  <a:pt x="2357437" y="539748"/>
                </a:lnTo>
                <a:cubicBezTo>
                  <a:pt x="2357437" y="599368"/>
                  <a:pt x="2309105" y="647700"/>
                  <a:pt x="2249485" y="647700"/>
                </a:cubicBezTo>
                <a:lnTo>
                  <a:pt x="0" y="647700"/>
                </a:lnTo>
                <a:lnTo>
                  <a:pt x="0" y="107952"/>
                </a:lnTo>
                <a:cubicBezTo>
                  <a:pt x="0" y="48332"/>
                  <a:pt x="48332" y="0"/>
                  <a:pt x="107952" y="0"/>
                </a:cubicBezTo>
                <a:close/>
              </a:path>
            </a:pathLst>
          </a:custGeom>
          <a:solidFill>
            <a:srgbClr val="C00000"/>
          </a:solidFill>
          <a:ln w="25400" algn="ctr">
            <a:solidFill>
              <a:srgbClr val="FF9933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EG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العلاج</a:t>
            </a:r>
            <a:r>
              <a:rPr lang="en-GB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Treatment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07683" y="5117137"/>
            <a:ext cx="5660461" cy="1569660"/>
          </a:xfrm>
          <a:prstGeom prst="rect">
            <a:avLst/>
          </a:prstGeom>
          <a:solidFill>
            <a:srgbClr val="007A37">
              <a:alpha val="86665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تأكيد المحبة والصراحة بإتضاع وحكمة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Ensuring Love &amp; Frankness with Humility &amp; Wisdom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9" grpId="0" animBg="1"/>
      <p:bldP spid="10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397527" y="2996952"/>
            <a:ext cx="5990897" cy="1569660"/>
          </a:xfrm>
          <a:prstGeom prst="rect">
            <a:avLst/>
          </a:prstGeom>
          <a:solidFill>
            <a:srgbClr val="0060A8">
              <a:alpha val="7899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الثقة أن الله يقبل الجميع ويعمل بهم 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 that God accepts others and works with them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74321" y="4781601"/>
            <a:ext cx="5990898" cy="1717393"/>
          </a:xfrm>
          <a:prstGeom prst="rect">
            <a:avLst/>
          </a:prstGeom>
          <a:solidFill>
            <a:srgbClr val="920000">
              <a:alpha val="78999"/>
            </a:srgbClr>
          </a:solidFill>
          <a:ln w="34925" algn="ctr">
            <a:solidFill>
              <a:srgbClr val="FFCC99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الثقة أن الخادم قد يتغير للأفضل (مارمرقس)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 that the servant can change for better (St. Mark)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 Diagonal Corner Rectangle 5"/>
          <p:cNvSpPr>
            <a:spLocks/>
          </p:cNvSpPr>
          <p:nvPr/>
        </p:nvSpPr>
        <p:spPr bwMode="auto">
          <a:xfrm>
            <a:off x="4191028" y="224124"/>
            <a:ext cx="4148380" cy="661720"/>
          </a:xfrm>
          <a:custGeom>
            <a:avLst/>
            <a:gdLst>
              <a:gd name="T0" fmla="*/ 107952 w 2357437"/>
              <a:gd name="T1" fmla="*/ 0 h 647700"/>
              <a:gd name="T2" fmla="*/ 2357437 w 2357437"/>
              <a:gd name="T3" fmla="*/ 0 h 647700"/>
              <a:gd name="T4" fmla="*/ 2357437 w 2357437"/>
              <a:gd name="T5" fmla="*/ 0 h 647700"/>
              <a:gd name="T6" fmla="*/ 2357437 w 2357437"/>
              <a:gd name="T7" fmla="*/ 539748 h 647700"/>
              <a:gd name="T8" fmla="*/ 2249485 w 2357437"/>
              <a:gd name="T9" fmla="*/ 647700 h 647700"/>
              <a:gd name="T10" fmla="*/ 0 w 2357437"/>
              <a:gd name="T11" fmla="*/ 647700 h 647700"/>
              <a:gd name="T12" fmla="*/ 0 w 2357437"/>
              <a:gd name="T13" fmla="*/ 647700 h 647700"/>
              <a:gd name="T14" fmla="*/ 0 w 2357437"/>
              <a:gd name="T15" fmla="*/ 107952 h 647700"/>
              <a:gd name="T16" fmla="*/ 107952 w 2357437"/>
              <a:gd name="T17" fmla="*/ 0 h 6477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57437"/>
              <a:gd name="T28" fmla="*/ 0 h 647700"/>
              <a:gd name="T29" fmla="*/ 2357437 w 2357437"/>
              <a:gd name="T30" fmla="*/ 647700 h 6477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57437" h="647700">
                <a:moveTo>
                  <a:pt x="107952" y="0"/>
                </a:moveTo>
                <a:lnTo>
                  <a:pt x="2357437" y="0"/>
                </a:lnTo>
                <a:lnTo>
                  <a:pt x="2357437" y="539748"/>
                </a:lnTo>
                <a:cubicBezTo>
                  <a:pt x="2357437" y="599368"/>
                  <a:pt x="2309105" y="647700"/>
                  <a:pt x="2249485" y="647700"/>
                </a:cubicBezTo>
                <a:lnTo>
                  <a:pt x="0" y="647700"/>
                </a:lnTo>
                <a:lnTo>
                  <a:pt x="0" y="107952"/>
                </a:lnTo>
                <a:cubicBezTo>
                  <a:pt x="0" y="48332"/>
                  <a:pt x="48332" y="0"/>
                  <a:pt x="107952" y="0"/>
                </a:cubicBezTo>
                <a:close/>
              </a:path>
            </a:pathLst>
          </a:custGeom>
          <a:solidFill>
            <a:srgbClr val="C00000"/>
          </a:solidFill>
          <a:ln w="25400" algn="ctr">
            <a:solidFill>
              <a:srgbClr val="FF9933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EG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العلاج</a:t>
            </a:r>
            <a:r>
              <a:rPr lang="en-GB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Treatment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7912" y="3367791"/>
            <a:ext cx="8664575" cy="1717393"/>
          </a:xfrm>
          <a:prstGeom prst="rect">
            <a:avLst/>
          </a:prstGeom>
          <a:solidFill>
            <a:srgbClr val="920000">
              <a:alpha val="78999"/>
            </a:srgbClr>
          </a:solidFill>
          <a:ln w="34925" algn="ctr">
            <a:solidFill>
              <a:srgbClr val="FFCC99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الثقة أن المحبة قادرة على تغيير الآخر والجو العام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1000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 that Love is capable of changing others and changing the general atmosphere 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29368" y="5085184"/>
            <a:ext cx="8664575" cy="1569660"/>
          </a:xfrm>
          <a:prstGeom prst="rect">
            <a:avLst/>
          </a:prstGeom>
          <a:solidFill>
            <a:srgbClr val="336600">
              <a:alpha val="87000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الثقة أن المصارحة بإتضاع خطوة لمزيد من الثقة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 that </a:t>
            </a:r>
            <a:r>
              <a:rPr lang="en-GB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arefrontation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with humility is a step towards more trust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 Diagonal Corner Rectangle 5"/>
          <p:cNvSpPr>
            <a:spLocks/>
          </p:cNvSpPr>
          <p:nvPr/>
        </p:nvSpPr>
        <p:spPr bwMode="auto">
          <a:xfrm>
            <a:off x="4191028" y="224124"/>
            <a:ext cx="4148380" cy="661720"/>
          </a:xfrm>
          <a:custGeom>
            <a:avLst/>
            <a:gdLst>
              <a:gd name="T0" fmla="*/ 107952 w 2357437"/>
              <a:gd name="T1" fmla="*/ 0 h 647700"/>
              <a:gd name="T2" fmla="*/ 2357437 w 2357437"/>
              <a:gd name="T3" fmla="*/ 0 h 647700"/>
              <a:gd name="T4" fmla="*/ 2357437 w 2357437"/>
              <a:gd name="T5" fmla="*/ 0 h 647700"/>
              <a:gd name="T6" fmla="*/ 2357437 w 2357437"/>
              <a:gd name="T7" fmla="*/ 539748 h 647700"/>
              <a:gd name="T8" fmla="*/ 2249485 w 2357437"/>
              <a:gd name="T9" fmla="*/ 647700 h 647700"/>
              <a:gd name="T10" fmla="*/ 0 w 2357437"/>
              <a:gd name="T11" fmla="*/ 647700 h 647700"/>
              <a:gd name="T12" fmla="*/ 0 w 2357437"/>
              <a:gd name="T13" fmla="*/ 647700 h 647700"/>
              <a:gd name="T14" fmla="*/ 0 w 2357437"/>
              <a:gd name="T15" fmla="*/ 107952 h 647700"/>
              <a:gd name="T16" fmla="*/ 107952 w 2357437"/>
              <a:gd name="T17" fmla="*/ 0 h 6477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57437"/>
              <a:gd name="T28" fmla="*/ 0 h 647700"/>
              <a:gd name="T29" fmla="*/ 2357437 w 2357437"/>
              <a:gd name="T30" fmla="*/ 647700 h 6477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57437" h="647700">
                <a:moveTo>
                  <a:pt x="107952" y="0"/>
                </a:moveTo>
                <a:lnTo>
                  <a:pt x="2357437" y="0"/>
                </a:lnTo>
                <a:lnTo>
                  <a:pt x="2357437" y="539748"/>
                </a:lnTo>
                <a:cubicBezTo>
                  <a:pt x="2357437" y="599368"/>
                  <a:pt x="2309105" y="647700"/>
                  <a:pt x="2249485" y="647700"/>
                </a:cubicBezTo>
                <a:lnTo>
                  <a:pt x="0" y="647700"/>
                </a:lnTo>
                <a:lnTo>
                  <a:pt x="0" y="107952"/>
                </a:lnTo>
                <a:cubicBezTo>
                  <a:pt x="0" y="48332"/>
                  <a:pt x="48332" y="0"/>
                  <a:pt x="107952" y="0"/>
                </a:cubicBezTo>
                <a:close/>
              </a:path>
            </a:pathLst>
          </a:custGeom>
          <a:solidFill>
            <a:srgbClr val="C00000"/>
          </a:solidFill>
          <a:ln w="25400" algn="ctr">
            <a:solidFill>
              <a:srgbClr val="FF9933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EG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العلاج</a:t>
            </a:r>
            <a:r>
              <a:rPr lang="en-GB" sz="3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Treatment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2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0032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39465" y="2761556"/>
            <a:ext cx="8664575" cy="1569660"/>
          </a:xfrm>
          <a:prstGeom prst="rect">
            <a:avLst/>
          </a:prstGeom>
          <a:solidFill>
            <a:schemeClr val="accent2">
              <a:alpha val="96001"/>
            </a:schemeClr>
          </a:solidFill>
          <a:ln w="34925" algn="ctr">
            <a:solidFill>
              <a:srgbClr val="FFE2A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EG" sz="3200" b="1" dirty="0">
                <a:solidFill>
                  <a:schemeClr val="bg1"/>
                </a:solidFill>
              </a:rPr>
              <a:t>اتنظرون الى ما هو حسب الحضرة ان وثق احد بنفسه انه للمسيح فليحسب هذا ايضا من نفسه انه كما هو للمسيح كذلك نحن ايضا للمسيح (2كو  10 :  7)</a:t>
            </a:r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54001" y="4365104"/>
            <a:ext cx="8664575" cy="2246769"/>
          </a:xfrm>
          <a:prstGeom prst="rect">
            <a:avLst/>
          </a:prstGeom>
          <a:solidFill>
            <a:schemeClr val="accent2">
              <a:alpha val="96001"/>
            </a:schemeClr>
          </a:solidFill>
          <a:ln w="34925" algn="ctr">
            <a:solidFill>
              <a:srgbClr val="FFE2A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0"/>
            <a:r>
              <a:rPr lang="en-US" sz="2800" b="1" dirty="0">
                <a:solidFill>
                  <a:schemeClr val="bg1"/>
                </a:solidFill>
              </a:rPr>
              <a:t>Do you look at things according to the outward appearance? If anyone is convinced in himself that he is Christ's, let him again consider this in himself, that just as he [is] Christ's, even so we [are] Christ's (2Co  10 : 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80889" y="1544924"/>
            <a:ext cx="9063111" cy="74878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003366">
              <a:alpha val="56078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أحب أعمل الخدمة لوحدى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I like to do service alone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0" y="2422465"/>
            <a:ext cx="9221190" cy="200989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C00000">
              <a:alpha val="56078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القلق من التعامل مع أمين جديد / كاهن جديد / خادم جديد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feel anxious about dealing with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New Leader/ A New Priest/ A New Servant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1547664" y="4629144"/>
            <a:ext cx="5725667" cy="200989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0070C0">
              <a:alpha val="55685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سوء الظن أو عدم تصديق الكلام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Mistrust, Suspicion or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believing anything said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086231" y="128250"/>
            <a:ext cx="7875064" cy="769501"/>
          </a:xfrm>
          <a:prstGeom prst="snip2SameRect">
            <a:avLst/>
          </a:prstGeom>
          <a:solidFill>
            <a:schemeClr val="accent1">
              <a:lumMod val="10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صور الأزمة</a:t>
            </a:r>
            <a:r>
              <a:rPr lang="en-GB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 Symptoms of Crisis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  <p:bldP spid="5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72" y="-1"/>
            <a:ext cx="9152072" cy="6858001"/>
          </a:xfrm>
          <a:prstGeom prst="rect">
            <a:avLst/>
          </a:prstGeom>
        </p:spPr>
      </p:pic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-46950" y="2104152"/>
            <a:ext cx="9008245" cy="74878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C00000">
              <a:alpha val="56078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الإستسلام للإدانة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Surrendering to Judgement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899592" y="2787258"/>
            <a:ext cx="6825858" cy="200989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0070C0">
              <a:alpha val="55685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عدم تقدير خبرة أو رغبة الآخرين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appreciating the experiences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the wishes of others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086231" y="4687619"/>
            <a:ext cx="6819638" cy="200989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00B050">
              <a:alpha val="72940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عدم توزيع المسئوليات (غياب التفويض)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Distributing Responsibilities</a:t>
            </a:r>
          </a:p>
          <a:p>
            <a:pPr algn="ctr" rtl="0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(Lack of Delegation)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086231" y="128250"/>
            <a:ext cx="7875064" cy="769501"/>
          </a:xfrm>
          <a:prstGeom prst="snip2SameRect">
            <a:avLst/>
          </a:prstGeom>
          <a:solidFill>
            <a:schemeClr val="accent1">
              <a:lumMod val="10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صور الأزمة</a:t>
            </a:r>
            <a:r>
              <a:rPr lang="en-GB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 Symptoms of Crisis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4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793584" y="2924944"/>
            <a:ext cx="6066421" cy="2009894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003366">
              <a:alpha val="56078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عدم قبول الإقتراحات والإبتكارات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Accepting Suggestions or Creative Ideas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39552" y="5157192"/>
            <a:ext cx="3336630" cy="1379339"/>
          </a:xfrm>
          <a:prstGeom prst="wave">
            <a:avLst>
              <a:gd name="adj1" fmla="val 5519"/>
              <a:gd name="adj2" fmla="val 3426"/>
            </a:avLst>
          </a:prstGeom>
          <a:solidFill>
            <a:srgbClr val="C00000">
              <a:alpha val="56078"/>
            </a:srgbClr>
          </a:solidFill>
          <a:ln w="34925" algn="ctr">
            <a:solidFill>
              <a:srgbClr val="FFCCFF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الخوف من التغيير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Fear of Change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086231" y="128250"/>
            <a:ext cx="7875064" cy="769501"/>
          </a:xfrm>
          <a:prstGeom prst="snip2SameRect">
            <a:avLst/>
          </a:prstGeom>
          <a:solidFill>
            <a:schemeClr val="accent1">
              <a:lumMod val="10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صور الأزمة</a:t>
            </a:r>
            <a:r>
              <a:rPr lang="en-GB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 Symptoms of Crisis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3159" cy="6858000"/>
          </a:xfrm>
          <a:prstGeom prst="rect">
            <a:avLst/>
          </a:prstGeom>
        </p:spPr>
      </p:pic>
      <p:sp>
        <p:nvSpPr>
          <p:cNvPr id="46387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6043" y="3861048"/>
            <a:ext cx="7809702" cy="754440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285E62">
              <a:alpha val="87057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ثقة كبيرة فى التلاميذ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Great Trust in the Disciples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1873" y="5229200"/>
            <a:ext cx="6898042" cy="1389757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FF6600">
              <a:alpha val="65097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تلمذة .. وعشرة .. وتفويض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Discipleship … Sharing …. Delegation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339752" y="116632"/>
            <a:ext cx="6410476" cy="1720215"/>
          </a:xfrm>
          <a:prstGeom prst="plaque">
            <a:avLst/>
          </a:prstGeom>
          <a:solidFill>
            <a:schemeClr val="accent1">
              <a:lumMod val="25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مفهوم السيد المسيح فى الثقة</a:t>
            </a:r>
            <a:endParaRPr lang="en-GB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Christ’s Concept of 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</a:t>
            </a:r>
            <a:endParaRPr lang="en-GB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animBg="1"/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3159" cy="6858000"/>
          </a:xfrm>
          <a:prstGeom prst="rect">
            <a:avLst/>
          </a:prstGeom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339752" y="116632"/>
            <a:ext cx="6410476" cy="1720215"/>
          </a:xfrm>
          <a:prstGeom prst="plaque">
            <a:avLst/>
          </a:prstGeom>
          <a:solidFill>
            <a:schemeClr val="accent1">
              <a:lumMod val="25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مفهوم السيد المسيح فى الثقة</a:t>
            </a:r>
            <a:endParaRPr lang="en-GB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Christ’s Concept of 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</a:t>
            </a:r>
            <a:endParaRPr lang="en-GB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383260" y="2996952"/>
            <a:ext cx="6954148" cy="1389757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920000">
              <a:alpha val="7097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متابعة .. عتاب .. وتشجيع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 up… Blame…. Encouragement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387020" y="4509120"/>
            <a:ext cx="6774610" cy="2025075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548123">
              <a:alpha val="7097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التلميذ يشك فى نفسه .. والمسيح لا يشك فيه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Disciple loses trust in himself ….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Christ never loses trust in him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9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46879" y="154306"/>
            <a:ext cx="8234423" cy="920115"/>
          </a:xfrm>
          <a:prstGeom prst="plaque">
            <a:avLst/>
          </a:prstGeom>
          <a:solidFill>
            <a:schemeClr val="accent1">
              <a:lumMod val="25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خطورة الأزمة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The Risks of The Crisis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87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29359" y="2276872"/>
            <a:ext cx="7869462" cy="754440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285E62">
              <a:alpha val="87057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ضياع الغيرة والحماس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Loss of Zeal &amp; Passion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773007" y="3420616"/>
            <a:ext cx="6351419" cy="1389757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FF6600">
              <a:alpha val="65097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فتور العلاقات وعدم المحبة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Cold Relationships &amp; Lack of Love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79512" y="4831759"/>
            <a:ext cx="5569537" cy="2025075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920000">
              <a:alpha val="7097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جو عدم الأمان (وعدم الشفافية)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Atmosphere of Insecurity 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(And Lack of Transparency)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3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46387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8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888500" y="1308674"/>
            <a:ext cx="5362943" cy="1389757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920000">
              <a:alpha val="7097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إنسحاب بعض الخدام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Withdrawal of some Servants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478762" y="4073862"/>
            <a:ext cx="6370655" cy="1389757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548123">
              <a:alpha val="7097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سيطرة الرأى الأوحد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Dominance of one and only opinion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07990" y="5465931"/>
            <a:ext cx="7923964" cy="1389757"/>
          </a:xfrm>
          <a:prstGeom prst="doubleWave">
            <a:avLst>
              <a:gd name="adj1" fmla="val 5722"/>
              <a:gd name="adj2" fmla="val 0"/>
            </a:avLst>
          </a:prstGeom>
          <a:solidFill>
            <a:srgbClr val="0070C0">
              <a:alpha val="70979"/>
            </a:srgb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عدم التطور .. وعدم الإمتداد والتوسّع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Lack of Development …. Lack of Expansion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46879" y="154306"/>
            <a:ext cx="8234423" cy="920115"/>
          </a:xfrm>
          <a:prstGeom prst="plaque">
            <a:avLst/>
          </a:prstGeom>
          <a:solidFill>
            <a:schemeClr val="accent1">
              <a:lumMod val="25000"/>
              <a:alpha val="55000"/>
            </a:schemeClr>
          </a:solidFill>
          <a:ln w="76200" algn="ctr">
            <a:solidFill>
              <a:schemeClr val="bg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ar-EG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خطورة الأزمة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The Risks of The Crisis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3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444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Winner</dc:creator>
  <cp:lastModifiedBy>Hala.Garas</cp:lastModifiedBy>
  <cp:revision>99</cp:revision>
  <dcterms:created xsi:type="dcterms:W3CDTF">2011-06-13T09:55:41Z</dcterms:created>
  <dcterms:modified xsi:type="dcterms:W3CDTF">2016-12-20T23:27:13Z</dcterms:modified>
</cp:coreProperties>
</file>