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307" r:id="rId3"/>
    <p:sldId id="308" r:id="rId4"/>
    <p:sldId id="319" r:id="rId5"/>
    <p:sldId id="281" r:id="rId6"/>
    <p:sldId id="272" r:id="rId7"/>
    <p:sldId id="310" r:id="rId8"/>
    <p:sldId id="324" r:id="rId9"/>
    <p:sldId id="274" r:id="rId10"/>
    <p:sldId id="314" r:id="rId11"/>
    <p:sldId id="320" r:id="rId12"/>
    <p:sldId id="313" r:id="rId13"/>
    <p:sldId id="311" r:id="rId14"/>
    <p:sldId id="325" r:id="rId15"/>
    <p:sldId id="275" r:id="rId16"/>
    <p:sldId id="277" r:id="rId17"/>
    <p:sldId id="283" r:id="rId18"/>
    <p:sldId id="284" r:id="rId19"/>
    <p:sldId id="299" r:id="rId20"/>
    <p:sldId id="285" r:id="rId21"/>
    <p:sldId id="300" r:id="rId22"/>
    <p:sldId id="301" r:id="rId23"/>
    <p:sldId id="315" r:id="rId24"/>
    <p:sldId id="287" r:id="rId25"/>
    <p:sldId id="302" r:id="rId26"/>
    <p:sldId id="326" r:id="rId27"/>
    <p:sldId id="303" r:id="rId28"/>
    <p:sldId id="316" r:id="rId29"/>
    <p:sldId id="318" r:id="rId30"/>
    <p:sldId id="297" r:id="rId31"/>
    <p:sldId id="291" r:id="rId32"/>
    <p:sldId id="32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C00000"/>
    <a:srgbClr val="002060"/>
    <a:srgbClr val="FF0000"/>
    <a:srgbClr val="000000"/>
    <a:srgbClr val="181717"/>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500" y="-6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71AAB8-F73F-4A15-84E4-3D2BB7782B05}" type="datetimeFigureOut">
              <a:rPr lang="en-GB" smtClean="0"/>
              <a:pPr/>
              <a:t>12/11/2016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060D70-AD29-4756-B037-5EFA61388BEB}" type="slidenum">
              <a:rPr lang="en-GB" smtClean="0"/>
              <a:pPr/>
              <a:t>‹#›</a:t>
            </a:fld>
            <a:endParaRPr lang="en-GB"/>
          </a:p>
        </p:txBody>
      </p:sp>
    </p:spTree>
    <p:extLst>
      <p:ext uri="{BB962C8B-B14F-4D97-AF65-F5344CB8AC3E}">
        <p14:creationId xmlns:p14="http://schemas.microsoft.com/office/powerpoint/2010/main" val="2600895472"/>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71AAB8-F73F-4A15-84E4-3D2BB7782B05}" type="datetimeFigureOut">
              <a:rPr lang="en-GB" smtClean="0"/>
              <a:pPr/>
              <a:t>12/11/2016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060D70-AD29-4756-B037-5EFA61388BEB}" type="slidenum">
              <a:rPr lang="en-GB" smtClean="0"/>
              <a:pPr/>
              <a:t>‹#›</a:t>
            </a:fld>
            <a:endParaRPr lang="en-GB"/>
          </a:p>
        </p:txBody>
      </p:sp>
    </p:spTree>
    <p:extLst>
      <p:ext uri="{BB962C8B-B14F-4D97-AF65-F5344CB8AC3E}">
        <p14:creationId xmlns:p14="http://schemas.microsoft.com/office/powerpoint/2010/main" val="153415456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71AAB8-F73F-4A15-84E4-3D2BB7782B05}" type="datetimeFigureOut">
              <a:rPr lang="en-GB" smtClean="0"/>
              <a:pPr/>
              <a:t>12/11/2016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060D70-AD29-4756-B037-5EFA61388BEB}" type="slidenum">
              <a:rPr lang="en-GB" smtClean="0"/>
              <a:pPr/>
              <a:t>‹#›</a:t>
            </a:fld>
            <a:endParaRPr lang="en-GB"/>
          </a:p>
        </p:txBody>
      </p:sp>
    </p:spTree>
    <p:extLst>
      <p:ext uri="{BB962C8B-B14F-4D97-AF65-F5344CB8AC3E}">
        <p14:creationId xmlns:p14="http://schemas.microsoft.com/office/powerpoint/2010/main" val="3778885842"/>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71AAB8-F73F-4A15-84E4-3D2BB7782B05}" type="datetimeFigureOut">
              <a:rPr lang="en-GB" smtClean="0"/>
              <a:pPr/>
              <a:t>12/11/2016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060D70-AD29-4756-B037-5EFA61388BEB}" type="slidenum">
              <a:rPr lang="en-GB" smtClean="0"/>
              <a:pPr/>
              <a:t>‹#›</a:t>
            </a:fld>
            <a:endParaRPr lang="en-GB"/>
          </a:p>
        </p:txBody>
      </p:sp>
    </p:spTree>
    <p:extLst>
      <p:ext uri="{BB962C8B-B14F-4D97-AF65-F5344CB8AC3E}">
        <p14:creationId xmlns:p14="http://schemas.microsoft.com/office/powerpoint/2010/main" val="3751062801"/>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1AAB8-F73F-4A15-84E4-3D2BB7782B05}" type="datetimeFigureOut">
              <a:rPr lang="en-GB" smtClean="0"/>
              <a:pPr/>
              <a:t>12/11/2016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060D70-AD29-4756-B037-5EFA61388BEB}" type="slidenum">
              <a:rPr lang="en-GB" smtClean="0"/>
              <a:pPr/>
              <a:t>‹#›</a:t>
            </a:fld>
            <a:endParaRPr lang="en-GB"/>
          </a:p>
        </p:txBody>
      </p:sp>
    </p:spTree>
    <p:extLst>
      <p:ext uri="{BB962C8B-B14F-4D97-AF65-F5344CB8AC3E}">
        <p14:creationId xmlns:p14="http://schemas.microsoft.com/office/powerpoint/2010/main" val="3607240626"/>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71AAB8-F73F-4A15-84E4-3D2BB7782B05}" type="datetimeFigureOut">
              <a:rPr lang="en-GB" smtClean="0"/>
              <a:pPr/>
              <a:t>12/11/2016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060D70-AD29-4756-B037-5EFA61388BEB}" type="slidenum">
              <a:rPr lang="en-GB" smtClean="0"/>
              <a:pPr/>
              <a:t>‹#›</a:t>
            </a:fld>
            <a:endParaRPr lang="en-GB"/>
          </a:p>
        </p:txBody>
      </p:sp>
    </p:spTree>
    <p:extLst>
      <p:ext uri="{BB962C8B-B14F-4D97-AF65-F5344CB8AC3E}">
        <p14:creationId xmlns:p14="http://schemas.microsoft.com/office/powerpoint/2010/main" val="383319015"/>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71AAB8-F73F-4A15-84E4-3D2BB7782B05}" type="datetimeFigureOut">
              <a:rPr lang="en-GB" smtClean="0"/>
              <a:pPr/>
              <a:t>12/11/2016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060D70-AD29-4756-B037-5EFA61388BEB}" type="slidenum">
              <a:rPr lang="en-GB" smtClean="0"/>
              <a:pPr/>
              <a:t>‹#›</a:t>
            </a:fld>
            <a:endParaRPr lang="en-GB"/>
          </a:p>
        </p:txBody>
      </p:sp>
    </p:spTree>
    <p:extLst>
      <p:ext uri="{BB962C8B-B14F-4D97-AF65-F5344CB8AC3E}">
        <p14:creationId xmlns:p14="http://schemas.microsoft.com/office/powerpoint/2010/main" val="1120008076"/>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71AAB8-F73F-4A15-84E4-3D2BB7782B05}" type="datetimeFigureOut">
              <a:rPr lang="en-GB" smtClean="0"/>
              <a:pPr/>
              <a:t>12/11/2016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060D70-AD29-4756-B037-5EFA61388BEB}" type="slidenum">
              <a:rPr lang="en-GB" smtClean="0"/>
              <a:pPr/>
              <a:t>‹#›</a:t>
            </a:fld>
            <a:endParaRPr lang="en-GB"/>
          </a:p>
        </p:txBody>
      </p:sp>
    </p:spTree>
    <p:extLst>
      <p:ext uri="{BB962C8B-B14F-4D97-AF65-F5344CB8AC3E}">
        <p14:creationId xmlns:p14="http://schemas.microsoft.com/office/powerpoint/2010/main" val="3135997799"/>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71AAB8-F73F-4A15-84E4-3D2BB7782B05}" type="datetimeFigureOut">
              <a:rPr lang="en-GB" smtClean="0"/>
              <a:pPr/>
              <a:t>12/11/2016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060D70-AD29-4756-B037-5EFA61388BEB}" type="slidenum">
              <a:rPr lang="en-GB" smtClean="0"/>
              <a:pPr/>
              <a:t>‹#›</a:t>
            </a:fld>
            <a:endParaRPr lang="en-GB"/>
          </a:p>
        </p:txBody>
      </p:sp>
    </p:spTree>
    <p:extLst>
      <p:ext uri="{BB962C8B-B14F-4D97-AF65-F5344CB8AC3E}">
        <p14:creationId xmlns:p14="http://schemas.microsoft.com/office/powerpoint/2010/main" val="427326093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1AAB8-F73F-4A15-84E4-3D2BB7782B05}" type="datetimeFigureOut">
              <a:rPr lang="en-GB" smtClean="0"/>
              <a:pPr/>
              <a:t>12/11/2016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060D70-AD29-4756-B037-5EFA61388BEB}" type="slidenum">
              <a:rPr lang="en-GB" smtClean="0"/>
              <a:pPr/>
              <a:t>‹#›</a:t>
            </a:fld>
            <a:endParaRPr lang="en-GB"/>
          </a:p>
        </p:txBody>
      </p:sp>
    </p:spTree>
    <p:extLst>
      <p:ext uri="{BB962C8B-B14F-4D97-AF65-F5344CB8AC3E}">
        <p14:creationId xmlns:p14="http://schemas.microsoft.com/office/powerpoint/2010/main" val="3398153566"/>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1AAB8-F73F-4A15-84E4-3D2BB7782B05}" type="datetimeFigureOut">
              <a:rPr lang="en-GB" smtClean="0"/>
              <a:pPr/>
              <a:t>12/11/2016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060D70-AD29-4756-B037-5EFA61388BEB}" type="slidenum">
              <a:rPr lang="en-GB" smtClean="0"/>
              <a:pPr/>
              <a:t>‹#›</a:t>
            </a:fld>
            <a:endParaRPr lang="en-GB"/>
          </a:p>
        </p:txBody>
      </p:sp>
    </p:spTree>
    <p:extLst>
      <p:ext uri="{BB962C8B-B14F-4D97-AF65-F5344CB8AC3E}">
        <p14:creationId xmlns:p14="http://schemas.microsoft.com/office/powerpoint/2010/main" val="862968718"/>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71AAB8-F73F-4A15-84E4-3D2BB7782B05}" type="datetimeFigureOut">
              <a:rPr lang="en-GB" smtClean="0"/>
              <a:pPr/>
              <a:t>12/11/2016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60D70-AD29-4756-B037-5EFA61388BEB}" type="slidenum">
              <a:rPr lang="en-GB" smtClean="0"/>
              <a:pPr/>
              <a:t>‹#›</a:t>
            </a:fld>
            <a:endParaRPr lang="en-GB"/>
          </a:p>
        </p:txBody>
      </p:sp>
    </p:spTree>
    <p:extLst>
      <p:ext uri="{BB962C8B-B14F-4D97-AF65-F5344CB8AC3E}">
        <p14:creationId xmlns:p14="http://schemas.microsoft.com/office/powerpoint/2010/main" val="1644815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4" name="Picture 8" descr="http://www.highspeedtraining.co.uk/hub/wp-content/uploads/2014/01/Conflict_Management_1.jpg"/>
          <p:cNvPicPr>
            <a:picLocks noChangeAspect="1" noChangeArrowheads="1"/>
          </p:cNvPicPr>
          <p:nvPr/>
        </p:nvPicPr>
        <p:blipFill>
          <a:blip r:embed="rId2"/>
          <a:srcRect/>
          <a:stretch>
            <a:fillRect/>
          </a:stretch>
        </p:blipFill>
        <p:spPr bwMode="auto">
          <a:xfrm>
            <a:off x="-1" y="0"/>
            <a:ext cx="12237093" cy="6858000"/>
          </a:xfrm>
          <a:prstGeom prst="rect">
            <a:avLst/>
          </a:prstGeom>
          <a:noFill/>
        </p:spPr>
      </p:pic>
      <p:sp>
        <p:nvSpPr>
          <p:cNvPr id="2" name="Title 1"/>
          <p:cNvSpPr>
            <a:spLocks noGrp="1"/>
          </p:cNvSpPr>
          <p:nvPr>
            <p:ph type="ctrTitle"/>
          </p:nvPr>
        </p:nvSpPr>
        <p:spPr>
          <a:xfrm>
            <a:off x="2724150" y="355023"/>
            <a:ext cx="5848349" cy="1819709"/>
          </a:xfrm>
          <a:solidFill>
            <a:srgbClr val="FF0000">
              <a:alpha val="50196"/>
            </a:srgbClr>
          </a:solidFill>
        </p:spPr>
        <p:txBody>
          <a:bodyPr>
            <a:normAutofit/>
          </a:bodyPr>
          <a:lstStyle/>
          <a:p>
            <a:pPr rtl="1"/>
            <a:r>
              <a:rPr lang="en-GB" b="1" dirty="0" smtClean="0">
                <a:solidFill>
                  <a:schemeClr val="bg1"/>
                </a:solidFill>
              </a:rPr>
              <a:t>In Conflict??!!</a:t>
            </a:r>
            <a:br>
              <a:rPr lang="en-GB" b="1" dirty="0" smtClean="0">
                <a:solidFill>
                  <a:schemeClr val="bg1"/>
                </a:solidFill>
              </a:rPr>
            </a:br>
            <a:r>
              <a:rPr lang="ar-EG" b="1" dirty="0" smtClean="0">
                <a:solidFill>
                  <a:schemeClr val="bg1"/>
                </a:solidFill>
              </a:rPr>
              <a:t>في الصراع؟؟!!</a:t>
            </a:r>
            <a:endParaRPr lang="en-GB" dirty="0">
              <a:solidFill>
                <a:schemeClr val="bg1"/>
              </a:solidFill>
            </a:endParaRPr>
          </a:p>
        </p:txBody>
      </p:sp>
      <p:sp>
        <p:nvSpPr>
          <p:cNvPr id="3" name="Subtitle 2"/>
          <p:cNvSpPr>
            <a:spLocks noGrp="1"/>
          </p:cNvSpPr>
          <p:nvPr>
            <p:ph type="subTitle" idx="1"/>
          </p:nvPr>
        </p:nvSpPr>
        <p:spPr>
          <a:xfrm>
            <a:off x="1186300" y="4985753"/>
            <a:ext cx="10072255" cy="1655762"/>
          </a:xfrm>
          <a:solidFill>
            <a:srgbClr val="0D0D0D">
              <a:alpha val="50980"/>
            </a:srgbClr>
          </a:solidFill>
        </p:spPr>
        <p:txBody>
          <a:bodyPr vert="horz" lIns="91440" tIns="45720" rIns="91440" bIns="45720" rtlCol="0" anchor="b">
            <a:normAutofit/>
          </a:bodyPr>
          <a:lstStyle/>
          <a:p>
            <a:pPr>
              <a:spcBef>
                <a:spcPct val="0"/>
              </a:spcBef>
            </a:pPr>
            <a:r>
              <a:rPr lang="en-GB" sz="5400" b="1" dirty="0" smtClean="0">
                <a:solidFill>
                  <a:schemeClr val="bg1"/>
                </a:solidFill>
              </a:rPr>
              <a:t>Confrontation or </a:t>
            </a:r>
            <a:r>
              <a:rPr lang="en-GB" sz="5400" b="1" dirty="0" err="1" smtClean="0">
                <a:solidFill>
                  <a:schemeClr val="bg1"/>
                </a:solidFill>
              </a:rPr>
              <a:t>Carefrontation</a:t>
            </a:r>
            <a:r>
              <a:rPr lang="en-GB" sz="5400" b="1" dirty="0" smtClean="0">
                <a:solidFill>
                  <a:schemeClr val="bg1"/>
                </a:solidFill>
              </a:rPr>
              <a:t>?</a:t>
            </a:r>
          </a:p>
          <a:p>
            <a:pPr>
              <a:spcBef>
                <a:spcPct val="0"/>
              </a:spcBef>
            </a:pPr>
            <a:r>
              <a:rPr lang="ar-EG" sz="5400" b="1" dirty="0" smtClean="0">
                <a:solidFill>
                  <a:schemeClr val="bg1"/>
                </a:solidFill>
                <a:latin typeface="+mj-lt"/>
                <a:ea typeface="+mj-ea"/>
                <a:cs typeface="+mj-cs"/>
              </a:rPr>
              <a:t>مواجهة أو مصارحة بحب؟</a:t>
            </a:r>
            <a:endParaRPr lang="en-GB" sz="5400" b="1" dirty="0">
              <a:solidFill>
                <a:schemeClr val="bg1"/>
              </a:solidFill>
              <a:latin typeface="+mj-lt"/>
              <a:ea typeface="+mj-ea"/>
              <a:cs typeface="+mj-cs"/>
            </a:endParaRPr>
          </a:p>
        </p:txBody>
      </p:sp>
    </p:spTree>
    <p:extLst>
      <p:ext uri="{BB962C8B-B14F-4D97-AF65-F5344CB8AC3E}">
        <p14:creationId xmlns:p14="http://schemas.microsoft.com/office/powerpoint/2010/main" val="53465690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meclarkeconsulting.com/images/MediationPage.jpg"/>
          <p:cNvPicPr>
            <a:picLocks noChangeAspect="1" noChangeArrowheads="1"/>
          </p:cNvPicPr>
          <p:nvPr/>
        </p:nvPicPr>
        <p:blipFill>
          <a:blip r:embed="rId2"/>
          <a:srcRect/>
          <a:stretch>
            <a:fillRect/>
          </a:stretch>
        </p:blipFill>
        <p:spPr bwMode="auto">
          <a:xfrm>
            <a:off x="-1" y="-1"/>
            <a:ext cx="12192001" cy="6864727"/>
          </a:xfrm>
          <a:prstGeom prst="rect">
            <a:avLst/>
          </a:prstGeom>
          <a:noFill/>
        </p:spPr>
      </p:pic>
      <p:sp>
        <p:nvSpPr>
          <p:cNvPr id="2" name="Title 1"/>
          <p:cNvSpPr>
            <a:spLocks noGrp="1"/>
          </p:cNvSpPr>
          <p:nvPr>
            <p:ph type="title"/>
          </p:nvPr>
        </p:nvSpPr>
        <p:spPr>
          <a:xfrm>
            <a:off x="927100" y="4248150"/>
            <a:ext cx="10515600" cy="2124075"/>
          </a:xfrm>
          <a:solidFill>
            <a:srgbClr val="7030A0">
              <a:alpha val="30196"/>
            </a:srgbClr>
          </a:solidFill>
        </p:spPr>
        <p:txBody>
          <a:bodyPr vert="horz" lIns="91440" tIns="45720" rIns="91440" bIns="45720" rtlCol="0" anchor="b">
            <a:noAutofit/>
          </a:bodyPr>
          <a:lstStyle/>
          <a:p>
            <a:pPr algn="ctr" rtl="1">
              <a:buFont typeface="Arial" panose="020B0604020202020204" pitchFamily="34" charset="0"/>
            </a:pPr>
            <a:r>
              <a:rPr lang="en-GB" sz="6600" b="1" dirty="0">
                <a:solidFill>
                  <a:schemeClr val="bg1"/>
                </a:solidFill>
              </a:rPr>
              <a:t>What is </a:t>
            </a:r>
            <a:r>
              <a:rPr lang="en-GB" sz="6600" b="1" dirty="0" err="1">
                <a:solidFill>
                  <a:schemeClr val="bg1"/>
                </a:solidFill>
              </a:rPr>
              <a:t>Carefrontation</a:t>
            </a:r>
            <a:r>
              <a:rPr lang="en-GB" sz="6600" b="1" dirty="0" smtClean="0">
                <a:solidFill>
                  <a:schemeClr val="bg1"/>
                </a:solidFill>
              </a:rPr>
              <a:t>?</a:t>
            </a:r>
            <a:br>
              <a:rPr lang="en-GB" sz="6600" b="1" dirty="0" smtClean="0">
                <a:solidFill>
                  <a:schemeClr val="bg1"/>
                </a:solidFill>
              </a:rPr>
            </a:br>
            <a:r>
              <a:rPr lang="ar-EG" sz="6600" b="1" dirty="0" smtClean="0">
                <a:solidFill>
                  <a:schemeClr val="bg1"/>
                </a:solidFill>
              </a:rPr>
              <a:t>ما هي المصارحة بحب؟</a:t>
            </a:r>
            <a:endParaRPr lang="en-GB" sz="6600" b="1" dirty="0">
              <a:solidFill>
                <a:schemeClr val="bg1"/>
              </a:solidFill>
            </a:endParaRPr>
          </a:p>
        </p:txBody>
      </p:sp>
    </p:spTree>
    <p:extLst>
      <p:ext uri="{BB962C8B-B14F-4D97-AF65-F5344CB8AC3E}">
        <p14:creationId xmlns:p14="http://schemas.microsoft.com/office/powerpoint/2010/main" val="170212072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clarkeconsulting.com/images/MediationPage.jpg"/>
          <p:cNvPicPr>
            <a:picLocks noChangeAspect="1" noChangeArrowheads="1"/>
          </p:cNvPicPr>
          <p:nvPr/>
        </p:nvPicPr>
        <p:blipFill>
          <a:blip r:embed="rId2"/>
          <a:srcRect/>
          <a:stretch>
            <a:fillRect/>
          </a:stretch>
        </p:blipFill>
        <p:spPr bwMode="auto">
          <a:xfrm>
            <a:off x="-1" y="-1"/>
            <a:ext cx="12192001" cy="6864727"/>
          </a:xfrm>
          <a:prstGeom prst="rect">
            <a:avLst/>
          </a:prstGeom>
          <a:noFill/>
        </p:spPr>
      </p:pic>
      <p:sp>
        <p:nvSpPr>
          <p:cNvPr id="3" name="Title 1"/>
          <p:cNvSpPr txBox="1">
            <a:spLocks/>
          </p:cNvSpPr>
          <p:nvPr/>
        </p:nvSpPr>
        <p:spPr>
          <a:xfrm>
            <a:off x="712788" y="3733801"/>
            <a:ext cx="10515600" cy="2795588"/>
          </a:xfrm>
          <a:prstGeom prst="rect">
            <a:avLst/>
          </a:prstGeom>
          <a:solidFill>
            <a:srgbClr val="C00000">
              <a:alpha val="30196"/>
            </a:srgbClr>
          </a:solidFill>
        </p:spPr>
        <p:txBody>
          <a:bodyPr vert="horz" lIns="91440" tIns="45720" rIns="91440" bIns="45720" rtlCol="0" anchor="b">
            <a:noAutofit/>
          </a:bodyPr>
          <a:lstStyle>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GB" dirty="0"/>
              <a:t> “Moreover if your brother sins against you, go and tell him his fault between you and him alone. If he hears you, you have gained your </a:t>
            </a:r>
            <a:r>
              <a:rPr lang="en-GB" dirty="0" smtClean="0"/>
              <a:t>brother.” </a:t>
            </a:r>
            <a:r>
              <a:rPr lang="en-GB" dirty="0"/>
              <a:t>(Matthew 18:15-17</a:t>
            </a:r>
            <a:r>
              <a:rPr lang="en-GB" dirty="0" smtClean="0"/>
              <a:t>)</a:t>
            </a:r>
          </a:p>
          <a:p>
            <a:pPr rtl="1"/>
            <a:r>
              <a:rPr lang="ar-EG" dirty="0" smtClean="0"/>
              <a:t>وان اخطا اليك اخوك فاذهب وعاتبه بينك وبينه وحدكما. ان سمع منك فقد ربحت اخاك.  (مت 18: 15- 17)</a:t>
            </a:r>
            <a:endParaRPr lang="en-GB" dirty="0"/>
          </a:p>
        </p:txBody>
      </p:sp>
      <p:sp>
        <p:nvSpPr>
          <p:cNvPr id="5" name="Title 1"/>
          <p:cNvSpPr>
            <a:spLocks noGrp="1"/>
          </p:cNvSpPr>
          <p:nvPr>
            <p:ph type="title"/>
          </p:nvPr>
        </p:nvSpPr>
        <p:spPr>
          <a:xfrm>
            <a:off x="831850" y="421223"/>
            <a:ext cx="10515600" cy="2852737"/>
          </a:xfrm>
          <a:solidFill>
            <a:srgbClr val="7030A0">
              <a:alpha val="30196"/>
            </a:srgbClr>
          </a:solidFill>
        </p:spPr>
        <p:txBody>
          <a:bodyPr vert="horz" lIns="91440" tIns="45720" rIns="91440" bIns="45720" rtlCol="0" anchor="b">
            <a:noAutofit/>
          </a:bodyPr>
          <a:lstStyle/>
          <a:p>
            <a:pPr algn="ctr">
              <a:buFont typeface="Arial" panose="020B0604020202020204" pitchFamily="34" charset="0"/>
            </a:pPr>
            <a:r>
              <a:rPr lang="en-GB" sz="4800" b="1" dirty="0" err="1">
                <a:solidFill>
                  <a:schemeClr val="bg1"/>
                </a:solidFill>
              </a:rPr>
              <a:t>Carefrontation</a:t>
            </a:r>
            <a:r>
              <a:rPr lang="en-GB" sz="4800" b="1" dirty="0">
                <a:solidFill>
                  <a:schemeClr val="bg1"/>
                </a:solidFill>
              </a:rPr>
              <a:t> means caring enough to </a:t>
            </a:r>
            <a:r>
              <a:rPr lang="en-GB" sz="4800" b="1" dirty="0" smtClean="0">
                <a:solidFill>
                  <a:schemeClr val="bg1"/>
                </a:solidFill>
              </a:rPr>
              <a:t>confront with love</a:t>
            </a:r>
            <a:br>
              <a:rPr lang="en-GB" sz="4800" b="1" dirty="0" smtClean="0">
                <a:solidFill>
                  <a:schemeClr val="bg1"/>
                </a:solidFill>
              </a:rPr>
            </a:br>
            <a:r>
              <a:rPr lang="ar-EG" sz="4800" b="1" dirty="0" smtClean="0">
                <a:solidFill>
                  <a:schemeClr val="bg1"/>
                </a:solidFill>
              </a:rPr>
              <a:t> المصارحة بحب هي أن يكون لديك القدر الكافي من الاهتمام الذي يجعلك تواجه بحب</a:t>
            </a:r>
            <a:endParaRPr lang="en-GB" sz="4800" b="1" dirty="0">
              <a:solidFill>
                <a:schemeClr val="bg1"/>
              </a:solidFill>
            </a:endParaRPr>
          </a:p>
        </p:txBody>
      </p:sp>
    </p:spTree>
    <p:extLst>
      <p:ext uri="{BB962C8B-B14F-4D97-AF65-F5344CB8AC3E}">
        <p14:creationId xmlns:p14="http://schemas.microsoft.com/office/powerpoint/2010/main" val="12288970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meclarkeconsulting.com/images/MediationPage.jpg"/>
          <p:cNvPicPr>
            <a:picLocks noChangeAspect="1" noChangeArrowheads="1"/>
          </p:cNvPicPr>
          <p:nvPr/>
        </p:nvPicPr>
        <p:blipFill>
          <a:blip r:embed="rId2"/>
          <a:srcRect/>
          <a:stretch>
            <a:fillRect/>
          </a:stretch>
        </p:blipFill>
        <p:spPr bwMode="auto">
          <a:xfrm>
            <a:off x="-1" y="-1"/>
            <a:ext cx="12192001" cy="6864727"/>
          </a:xfrm>
          <a:prstGeom prst="rect">
            <a:avLst/>
          </a:prstGeom>
          <a:noFill/>
        </p:spPr>
      </p:pic>
      <p:sp>
        <p:nvSpPr>
          <p:cNvPr id="2" name="Title 1"/>
          <p:cNvSpPr>
            <a:spLocks noGrp="1"/>
          </p:cNvSpPr>
          <p:nvPr>
            <p:ph type="title"/>
          </p:nvPr>
        </p:nvSpPr>
        <p:spPr>
          <a:xfrm>
            <a:off x="442644" y="27710"/>
            <a:ext cx="11001790" cy="1888546"/>
          </a:xfrm>
          <a:solidFill>
            <a:srgbClr val="C00000">
              <a:alpha val="30196"/>
            </a:srgbClr>
          </a:solidFill>
        </p:spPr>
        <p:txBody>
          <a:bodyPr vert="horz" lIns="91440" tIns="45720" rIns="91440" bIns="45720" rtlCol="0" anchor="b">
            <a:noAutofit/>
          </a:bodyPr>
          <a:lstStyle/>
          <a:p>
            <a:pPr algn="ctr">
              <a:buFont typeface="Arial" panose="020B0604020202020204" pitchFamily="34" charset="0"/>
            </a:pPr>
            <a:r>
              <a:rPr lang="en-GB" sz="3200" b="1" dirty="0" err="1">
                <a:solidFill>
                  <a:schemeClr val="bg1"/>
                </a:solidFill>
              </a:rPr>
              <a:t>Carefrontation</a:t>
            </a:r>
            <a:r>
              <a:rPr lang="en-GB" sz="3200" b="1" dirty="0">
                <a:solidFill>
                  <a:schemeClr val="bg1"/>
                </a:solidFill>
              </a:rPr>
              <a:t> is </a:t>
            </a:r>
            <a:r>
              <a:rPr lang="en-GB" sz="3200" b="1" dirty="0" smtClean="0">
                <a:solidFill>
                  <a:schemeClr val="bg1"/>
                </a:solidFill>
              </a:rPr>
              <a:t>an intervention </a:t>
            </a:r>
            <a:r>
              <a:rPr lang="en-GB" sz="3200" b="1" dirty="0">
                <a:solidFill>
                  <a:schemeClr val="bg1"/>
                </a:solidFill>
              </a:rPr>
              <a:t>facilitated by people who care about you, when they think </a:t>
            </a:r>
            <a:r>
              <a:rPr lang="en-GB" sz="3200" b="1" dirty="0" smtClean="0">
                <a:solidFill>
                  <a:schemeClr val="bg1"/>
                </a:solidFill>
              </a:rPr>
              <a:t>you need help</a:t>
            </a:r>
            <a:br>
              <a:rPr lang="en-GB" sz="3200" b="1" dirty="0" smtClean="0">
                <a:solidFill>
                  <a:schemeClr val="bg1"/>
                </a:solidFill>
              </a:rPr>
            </a:br>
            <a:r>
              <a:rPr lang="ar-EG" sz="3200" b="1" dirty="0" smtClean="0">
                <a:solidFill>
                  <a:schemeClr val="bg1"/>
                </a:solidFill>
              </a:rPr>
              <a:t> المصارحة بحب هي تدخل من الناس الذين يهتمون بك، عندما تكون بحاجة للمساعدة</a:t>
            </a:r>
            <a:endParaRPr lang="en-GB" sz="3200" b="1" dirty="0">
              <a:solidFill>
                <a:schemeClr val="bg1"/>
              </a:solidFill>
            </a:endParaRPr>
          </a:p>
        </p:txBody>
      </p:sp>
      <p:sp>
        <p:nvSpPr>
          <p:cNvPr id="3" name="Title 1"/>
          <p:cNvSpPr txBox="1">
            <a:spLocks/>
          </p:cNvSpPr>
          <p:nvPr/>
        </p:nvSpPr>
        <p:spPr>
          <a:xfrm>
            <a:off x="498060" y="4322617"/>
            <a:ext cx="11001790" cy="2313709"/>
          </a:xfrm>
          <a:prstGeom prst="rect">
            <a:avLst/>
          </a:prstGeom>
          <a:solidFill>
            <a:srgbClr val="7030A0">
              <a:alpha val="30196"/>
            </a:srgbClr>
          </a:solidFill>
        </p:spPr>
        <p:txBody>
          <a:bodyPr vert="horz" lIns="91440" tIns="45720" rIns="91440" bIns="45720" rtlCol="0" anchor="b">
            <a:noAutofit/>
          </a:bodyPr>
          <a:lstStyle/>
          <a:p>
            <a:pPr lvl="0" algn="ctr">
              <a:lnSpc>
                <a:spcPct val="90000"/>
              </a:lnSpc>
              <a:spcBef>
                <a:spcPct val="0"/>
              </a:spcBef>
            </a:pPr>
            <a:r>
              <a:rPr lang="ar-EG" sz="3200" b="1" dirty="0" smtClean="0">
                <a:solidFill>
                  <a:schemeClr val="bg1"/>
                </a:solidFill>
              </a:rPr>
              <a:t> </a:t>
            </a:r>
          </a:p>
          <a:p>
            <a:pPr lvl="0" algn="ctr">
              <a:lnSpc>
                <a:spcPct val="90000"/>
              </a:lnSpc>
              <a:spcBef>
                <a:spcPct val="0"/>
              </a:spcBef>
            </a:pPr>
            <a:endParaRPr lang="ar-EG" sz="3200" b="1" dirty="0" smtClean="0">
              <a:solidFill>
                <a:schemeClr val="bg1"/>
              </a:solidFill>
            </a:endParaRPr>
          </a:p>
          <a:p>
            <a:pPr lvl="0" algn="ctr">
              <a:lnSpc>
                <a:spcPct val="90000"/>
              </a:lnSpc>
              <a:spcBef>
                <a:spcPct val="0"/>
              </a:spcBef>
            </a:pPr>
            <a:r>
              <a:rPr lang="en-US" sz="3200" b="1" dirty="0" smtClean="0">
                <a:solidFill>
                  <a:schemeClr val="bg1"/>
                </a:solidFill>
              </a:rPr>
              <a:t>Brethren, if a man is overtaken in any trespass, you who </a:t>
            </a:r>
            <a:r>
              <a:rPr lang="en-US" sz="3200" b="1" i="1" dirty="0" smtClean="0">
                <a:solidFill>
                  <a:schemeClr val="bg1"/>
                </a:solidFill>
              </a:rPr>
              <a:t>are</a:t>
            </a:r>
            <a:r>
              <a:rPr lang="en-US" sz="3200" b="1" dirty="0" smtClean="0">
                <a:solidFill>
                  <a:schemeClr val="bg1"/>
                </a:solidFill>
              </a:rPr>
              <a:t> spiritual </a:t>
            </a:r>
            <a:r>
              <a:rPr lang="en-US" sz="3200" b="1" u="sng" dirty="0" smtClean="0">
                <a:solidFill>
                  <a:schemeClr val="bg1"/>
                </a:solidFill>
              </a:rPr>
              <a:t>restore</a:t>
            </a:r>
            <a:r>
              <a:rPr lang="en-US" sz="3200" b="1" dirty="0" smtClean="0">
                <a:solidFill>
                  <a:schemeClr val="bg1"/>
                </a:solidFill>
              </a:rPr>
              <a:t> such a one </a:t>
            </a:r>
            <a:r>
              <a:rPr lang="en-US" sz="3200" b="1" u="sng" dirty="0" smtClean="0">
                <a:solidFill>
                  <a:schemeClr val="bg1"/>
                </a:solidFill>
              </a:rPr>
              <a:t>in a spirit of gentleness</a:t>
            </a:r>
            <a:r>
              <a:rPr lang="en-US" sz="3200" b="1" dirty="0" smtClean="0">
                <a:solidFill>
                  <a:schemeClr val="bg1"/>
                </a:solidFill>
              </a:rPr>
              <a:t>, considering yourself lest you also be tempted. (Gal 6: 1)</a:t>
            </a:r>
            <a:endParaRPr lang="ar-EG" sz="3200" b="1" dirty="0" smtClean="0">
              <a:solidFill>
                <a:schemeClr val="bg1"/>
              </a:solidFill>
            </a:endParaRPr>
          </a:p>
          <a:p>
            <a:pPr lvl="0" algn="ctr" rtl="1">
              <a:lnSpc>
                <a:spcPct val="90000"/>
              </a:lnSpc>
              <a:spcBef>
                <a:spcPct val="0"/>
              </a:spcBef>
            </a:pPr>
            <a:r>
              <a:rPr lang="ar-EG" sz="3200" b="1" dirty="0" smtClean="0">
                <a:solidFill>
                  <a:schemeClr val="bg1"/>
                </a:solidFill>
              </a:rPr>
              <a:t>ايها الاخوة، ان انسبق انسان فاخذ في زلة ما، </a:t>
            </a:r>
            <a:r>
              <a:rPr lang="ar-EG" sz="3200" b="1" u="sng" dirty="0" smtClean="0">
                <a:solidFill>
                  <a:schemeClr val="bg1"/>
                </a:solidFill>
              </a:rPr>
              <a:t>فاصلحوا</a:t>
            </a:r>
            <a:r>
              <a:rPr lang="ar-EG" sz="3200" b="1" dirty="0" smtClean="0">
                <a:solidFill>
                  <a:schemeClr val="bg1"/>
                </a:solidFill>
              </a:rPr>
              <a:t> انتم الروحانيين مثل هذا </a:t>
            </a:r>
            <a:r>
              <a:rPr lang="ar-EG" sz="3200" b="1" u="sng" dirty="0" smtClean="0">
                <a:solidFill>
                  <a:schemeClr val="bg1"/>
                </a:solidFill>
              </a:rPr>
              <a:t>بروح الوداعة</a:t>
            </a:r>
            <a:r>
              <a:rPr lang="ar-EG" sz="3200" b="1" dirty="0" smtClean="0">
                <a:solidFill>
                  <a:schemeClr val="bg1"/>
                </a:solidFill>
              </a:rPr>
              <a:t>، ناظرا الى نفسك لئلا تجرب انت ايضا.(غل 6: 1) </a:t>
            </a:r>
            <a:endParaRPr kumimoji="0" lang="en-GB" sz="32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Title 1"/>
          <p:cNvSpPr txBox="1">
            <a:spLocks/>
          </p:cNvSpPr>
          <p:nvPr/>
        </p:nvSpPr>
        <p:spPr>
          <a:xfrm>
            <a:off x="512619" y="1967344"/>
            <a:ext cx="10972800" cy="2327564"/>
          </a:xfrm>
          <a:prstGeom prst="rect">
            <a:avLst/>
          </a:prstGeom>
          <a:solidFill>
            <a:srgbClr val="002060">
              <a:alpha val="30196"/>
            </a:srgbClr>
          </a:solidFill>
        </p:spPr>
        <p:txBody>
          <a:bodyPr vert="horz" lIns="91440" tIns="45720" rIns="91440" bIns="45720" rtlCol="0" anchor="b">
            <a:noAutofit/>
          </a:bodyPr>
          <a:lstStyle/>
          <a:p>
            <a:pPr algn="ctr"/>
            <a:r>
              <a:rPr lang="en-US" sz="3200" b="1" dirty="0" smtClean="0">
                <a:solidFill>
                  <a:schemeClr val="bg1"/>
                </a:solidFill>
              </a:rPr>
              <a:t>Open rebuke </a:t>
            </a:r>
            <a:r>
              <a:rPr lang="en-US" sz="3200" b="1" i="1" dirty="0" smtClean="0">
                <a:solidFill>
                  <a:schemeClr val="bg1"/>
                </a:solidFill>
              </a:rPr>
              <a:t>is</a:t>
            </a:r>
            <a:r>
              <a:rPr lang="en-US" sz="3200" b="1" dirty="0" smtClean="0">
                <a:solidFill>
                  <a:schemeClr val="bg1"/>
                </a:solidFill>
              </a:rPr>
              <a:t> better than love carefully concealed. </a:t>
            </a:r>
            <a:r>
              <a:rPr lang="en-US" sz="3200" b="1" baseline="30000" dirty="0" smtClean="0">
                <a:solidFill>
                  <a:schemeClr val="bg1"/>
                </a:solidFill>
              </a:rPr>
              <a:t> </a:t>
            </a:r>
            <a:r>
              <a:rPr lang="en-US" sz="3200" b="1" dirty="0" smtClean="0">
                <a:solidFill>
                  <a:schemeClr val="bg1"/>
                </a:solidFill>
              </a:rPr>
              <a:t>Faithful </a:t>
            </a:r>
            <a:r>
              <a:rPr lang="en-US" sz="3200" b="1" i="1" dirty="0" smtClean="0">
                <a:solidFill>
                  <a:schemeClr val="bg1"/>
                </a:solidFill>
              </a:rPr>
              <a:t>are</a:t>
            </a:r>
            <a:r>
              <a:rPr lang="en-US" sz="3200" b="1" dirty="0" smtClean="0">
                <a:solidFill>
                  <a:schemeClr val="bg1"/>
                </a:solidFill>
              </a:rPr>
              <a:t> the wounds of a friend, But the kisses of an enemy </a:t>
            </a:r>
            <a:r>
              <a:rPr lang="en-US" sz="3200" b="1" i="1" dirty="0" smtClean="0">
                <a:solidFill>
                  <a:schemeClr val="bg1"/>
                </a:solidFill>
              </a:rPr>
              <a:t>are</a:t>
            </a:r>
            <a:r>
              <a:rPr lang="en-US" sz="3200" b="1" dirty="0" smtClean="0">
                <a:solidFill>
                  <a:schemeClr val="bg1"/>
                </a:solidFill>
              </a:rPr>
              <a:t> deceitful. (</a:t>
            </a:r>
            <a:r>
              <a:rPr lang="en-US" sz="3200" b="1" dirty="0" err="1" smtClean="0">
                <a:solidFill>
                  <a:schemeClr val="bg1"/>
                </a:solidFill>
              </a:rPr>
              <a:t>Prov</a:t>
            </a:r>
            <a:r>
              <a:rPr lang="en-US" sz="3200" b="1" dirty="0" smtClean="0">
                <a:solidFill>
                  <a:schemeClr val="bg1"/>
                </a:solidFill>
              </a:rPr>
              <a:t> 27: 5- 6)</a:t>
            </a:r>
            <a:endParaRPr lang="ar-EG" sz="3200" b="1" dirty="0" smtClean="0">
              <a:solidFill>
                <a:schemeClr val="bg1"/>
              </a:solidFill>
            </a:endParaRPr>
          </a:p>
          <a:p>
            <a:pPr lvl="0" algn="ctr" rtl="1">
              <a:lnSpc>
                <a:spcPct val="90000"/>
              </a:lnSpc>
              <a:spcBef>
                <a:spcPct val="0"/>
              </a:spcBef>
            </a:pPr>
            <a:r>
              <a:rPr lang="ar-EG" sz="3200" b="1" dirty="0" smtClean="0">
                <a:solidFill>
                  <a:schemeClr val="bg1"/>
                </a:solidFill>
              </a:rPr>
              <a:t>التوبيخ الظاهر خير من الحب المستتر.امينة هي جروح المحب وغاشة هي قبلات العدو.(ام 27: 5- 6)</a:t>
            </a:r>
            <a:endParaRPr kumimoji="0" lang="en-GB" sz="32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35917470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thewowfactorltd.com/wp-content/uploads/conflict-resolution.jpg"/>
          <p:cNvPicPr>
            <a:picLocks noChangeAspect="1" noChangeArrowheads="1"/>
          </p:cNvPicPr>
          <p:nvPr/>
        </p:nvPicPr>
        <p:blipFill>
          <a:blip r:embed="rId2"/>
          <a:srcRect/>
          <a:stretch>
            <a:fillRect/>
          </a:stretch>
        </p:blipFill>
        <p:spPr bwMode="auto">
          <a:xfrm>
            <a:off x="-1" y="-1"/>
            <a:ext cx="12192001" cy="6858001"/>
          </a:xfrm>
          <a:prstGeom prst="rect">
            <a:avLst/>
          </a:prstGeom>
          <a:noFill/>
        </p:spPr>
      </p:pic>
      <p:sp>
        <p:nvSpPr>
          <p:cNvPr id="2" name="Title 1"/>
          <p:cNvSpPr>
            <a:spLocks noGrp="1"/>
          </p:cNvSpPr>
          <p:nvPr>
            <p:ph type="title"/>
          </p:nvPr>
        </p:nvSpPr>
        <p:spPr>
          <a:xfrm>
            <a:off x="554185" y="249384"/>
            <a:ext cx="10876396" cy="2770909"/>
          </a:xfrm>
          <a:solidFill>
            <a:srgbClr val="C00000">
              <a:alpha val="78039"/>
            </a:srgbClr>
          </a:solidFill>
        </p:spPr>
        <p:txBody>
          <a:bodyPr vert="horz" lIns="91440" tIns="45720" rIns="91440" bIns="45720" rtlCol="0" anchor="b">
            <a:noAutofit/>
          </a:bodyPr>
          <a:lstStyle/>
          <a:p>
            <a:pPr algn="ctr">
              <a:buFont typeface="Arial" panose="020B0604020202020204" pitchFamily="34" charset="0"/>
            </a:pPr>
            <a:r>
              <a:rPr lang="en-GB" sz="3200" b="1" dirty="0" err="1">
                <a:solidFill>
                  <a:schemeClr val="bg1"/>
                </a:solidFill>
              </a:rPr>
              <a:t>Carefrontation</a:t>
            </a:r>
            <a:r>
              <a:rPr lang="en-GB" sz="3200" b="1" dirty="0">
                <a:solidFill>
                  <a:schemeClr val="bg1"/>
                </a:solidFill>
              </a:rPr>
              <a:t>: To caringly confront an individual; To approach someone in love and respect and correct them in an honouring manner.</a:t>
            </a:r>
            <a:br>
              <a:rPr lang="en-GB" sz="3200" b="1" dirty="0">
                <a:solidFill>
                  <a:schemeClr val="bg1"/>
                </a:solidFill>
              </a:rPr>
            </a:br>
            <a:r>
              <a:rPr lang="en-GB" sz="3200" b="1" dirty="0">
                <a:solidFill>
                  <a:schemeClr val="bg1"/>
                </a:solidFill>
              </a:rPr>
              <a:t>It is a Blend of care and </a:t>
            </a:r>
            <a:r>
              <a:rPr lang="en-GB" sz="3200" b="1" dirty="0" smtClean="0">
                <a:solidFill>
                  <a:schemeClr val="bg1"/>
                </a:solidFill>
              </a:rPr>
              <a:t>confront</a:t>
            </a:r>
            <a:br>
              <a:rPr lang="en-GB" sz="3200" b="1" dirty="0" smtClean="0">
                <a:solidFill>
                  <a:schemeClr val="bg1"/>
                </a:solidFill>
              </a:rPr>
            </a:br>
            <a:r>
              <a:rPr lang="ar-EG" sz="3200" b="1" dirty="0" smtClean="0">
                <a:solidFill>
                  <a:schemeClr val="bg1"/>
                </a:solidFill>
              </a:rPr>
              <a:t> المصارحة بحب: هي أن تواجهة شخص باهتمام. هي أن تقترب من شخص ما بحب واحترام لتصحيح موقف ما بطريقة مهذبة. هي مزيج من الاهتمام والمواجهة</a:t>
            </a:r>
            <a:endParaRPr lang="en-GB" sz="3200" b="1" dirty="0">
              <a:solidFill>
                <a:schemeClr val="bg1"/>
              </a:solidFill>
            </a:endParaRPr>
          </a:p>
        </p:txBody>
      </p:sp>
      <p:sp>
        <p:nvSpPr>
          <p:cNvPr id="3" name="Title 1"/>
          <p:cNvSpPr txBox="1">
            <a:spLocks/>
          </p:cNvSpPr>
          <p:nvPr/>
        </p:nvSpPr>
        <p:spPr>
          <a:xfrm>
            <a:off x="817991" y="3242049"/>
            <a:ext cx="10515600" cy="3352715"/>
          </a:xfrm>
          <a:prstGeom prst="rect">
            <a:avLst/>
          </a:prstGeom>
          <a:solidFill>
            <a:srgbClr val="000000">
              <a:alpha val="63922"/>
            </a:srgbClr>
          </a:solidFill>
        </p:spPr>
        <p:txBody>
          <a:bodyPr vert="horz" lIns="91440" tIns="45720" rIns="91440" bIns="45720" rtlCol="0" anchor="b">
            <a:noAutofit/>
          </a:bodyPr>
          <a:lstStyle/>
          <a:p>
            <a:pPr lvl="0" algn="ctr">
              <a:lnSpc>
                <a:spcPct val="90000"/>
              </a:lnSpc>
              <a:spcBef>
                <a:spcPct val="0"/>
              </a:spcBef>
            </a:pPr>
            <a:r>
              <a:rPr lang="en-US" sz="3200" b="1" baseline="30000" dirty="0" smtClean="0">
                <a:solidFill>
                  <a:schemeClr val="bg1"/>
                </a:solidFill>
              </a:rPr>
              <a:t> </a:t>
            </a:r>
            <a:r>
              <a:rPr lang="en-US" sz="3200" b="1" i="1" dirty="0" smtClean="0">
                <a:solidFill>
                  <a:schemeClr val="bg1"/>
                </a:solidFill>
              </a:rPr>
              <a:t>Let</a:t>
            </a:r>
            <a:r>
              <a:rPr lang="en-US" sz="3200" b="1" dirty="0" smtClean="0">
                <a:solidFill>
                  <a:schemeClr val="bg1"/>
                </a:solidFill>
              </a:rPr>
              <a:t> nothing </a:t>
            </a:r>
            <a:r>
              <a:rPr lang="en-US" sz="3200" b="1" i="1" dirty="0" smtClean="0">
                <a:solidFill>
                  <a:schemeClr val="bg1"/>
                </a:solidFill>
              </a:rPr>
              <a:t>be done</a:t>
            </a:r>
            <a:r>
              <a:rPr lang="en-US" sz="3200" b="1" dirty="0" smtClean="0">
                <a:solidFill>
                  <a:schemeClr val="bg1"/>
                </a:solidFill>
              </a:rPr>
              <a:t> through selfish ambition or conceit, but in lowliness of mind let each esteem others better than himself. </a:t>
            </a:r>
            <a:r>
              <a:rPr lang="en-US" sz="3200" b="1" baseline="30000" dirty="0" smtClean="0">
                <a:solidFill>
                  <a:schemeClr val="bg1"/>
                </a:solidFill>
              </a:rPr>
              <a:t>4 </a:t>
            </a:r>
            <a:r>
              <a:rPr lang="en-US" sz="3200" b="1" dirty="0" smtClean="0">
                <a:solidFill>
                  <a:schemeClr val="bg1"/>
                </a:solidFill>
              </a:rPr>
              <a:t>Let each of you look out not only for his own interests, but also for the interests of others. (Phil 2: 3-4)</a:t>
            </a:r>
          </a:p>
          <a:p>
            <a:pPr lvl="0" algn="ctr" rtl="1">
              <a:lnSpc>
                <a:spcPct val="90000"/>
              </a:lnSpc>
              <a:spcBef>
                <a:spcPct val="0"/>
              </a:spcBef>
            </a:pPr>
            <a:r>
              <a:rPr lang="ar-EG" sz="3200" b="1" dirty="0" smtClean="0">
                <a:solidFill>
                  <a:schemeClr val="bg1"/>
                </a:solidFill>
              </a:rPr>
              <a:t>لا شيئا بتحزب او بعجب، بل بتواضع، حاسبين بعضكم البعض افضل من انفسهم.  لا تنظروا كل واحد الى ما هو لنفسه، بل كل واحد الى ما هو لاخرين ايضا. (في 2: 3-4)</a:t>
            </a:r>
            <a:endParaRPr kumimoji="0" lang="en-GB" sz="3200" b="1"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02540040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www.thediscoverygroup.biz/wp/wp-content/uploads/2013/03/workplace-conflict.jpg"/>
          <p:cNvPicPr>
            <a:picLocks noChangeAspect="1" noChangeArrowheads="1"/>
          </p:cNvPicPr>
          <p:nvPr/>
        </p:nvPicPr>
        <p:blipFill>
          <a:blip r:embed="rId2"/>
          <a:srcRect/>
          <a:stretch>
            <a:fillRect/>
          </a:stretch>
        </p:blipFill>
        <p:spPr bwMode="auto">
          <a:xfrm>
            <a:off x="-2" y="0"/>
            <a:ext cx="12192002" cy="6858000"/>
          </a:xfrm>
          <a:prstGeom prst="rect">
            <a:avLst/>
          </a:prstGeom>
          <a:noFill/>
        </p:spPr>
      </p:pic>
      <p:sp>
        <p:nvSpPr>
          <p:cNvPr id="3" name="Content Placeholder 2"/>
          <p:cNvSpPr>
            <a:spLocks noGrp="1"/>
          </p:cNvSpPr>
          <p:nvPr>
            <p:ph idx="1"/>
          </p:nvPr>
        </p:nvSpPr>
        <p:spPr>
          <a:xfrm>
            <a:off x="666750" y="1843088"/>
            <a:ext cx="10515600" cy="2147021"/>
          </a:xfrm>
          <a:solidFill>
            <a:srgbClr val="7030A0">
              <a:alpha val="54902"/>
            </a:srgbClr>
          </a:solidFill>
        </p:spPr>
        <p:txBody>
          <a:bodyPr vert="horz" lIns="91440" tIns="45720" rIns="91440" bIns="45720" rtlCol="0" anchor="b">
            <a:noAutofit/>
          </a:bodyPr>
          <a:lstStyle/>
          <a:p>
            <a:pPr marL="0" algn="ctr">
              <a:spcBef>
                <a:spcPct val="0"/>
              </a:spcBef>
              <a:buNone/>
            </a:pPr>
            <a:r>
              <a:rPr lang="en-GB" b="1" dirty="0">
                <a:solidFill>
                  <a:schemeClr val="bg1"/>
                </a:solidFill>
                <a:latin typeface="+mj-lt"/>
                <a:ea typeface="+mj-ea"/>
                <a:cs typeface="+mj-cs"/>
              </a:rPr>
              <a:t>It starts with understanding that tension is there and that conflict is a natural part of life  and, if handled well, it can launch us forwards. </a:t>
            </a:r>
            <a:endParaRPr lang="ar-EG" b="1" dirty="0" smtClean="0">
              <a:solidFill>
                <a:schemeClr val="bg1"/>
              </a:solidFill>
            </a:endParaRPr>
          </a:p>
          <a:p>
            <a:pPr algn="r" rtl="1">
              <a:buNone/>
            </a:pPr>
            <a:r>
              <a:rPr lang="ar-EG" b="1" dirty="0" smtClean="0">
                <a:solidFill>
                  <a:schemeClr val="bg1"/>
                </a:solidFill>
              </a:rPr>
              <a:t>الموضوع يبدأ بادراك أن هناك ضغوط وأن الصراع هو جزء طبيعي من الحياة، وإذا تعاملنا معه بشكل جيد، فإنه يدفعنا للأنطلاق إلى الأمام.</a:t>
            </a:r>
            <a:endParaRPr lang="en-GB" b="1" dirty="0">
              <a:solidFill>
                <a:schemeClr val="bg1"/>
              </a:solidFill>
              <a:latin typeface="+mj-lt"/>
              <a:ea typeface="+mj-ea"/>
              <a:cs typeface="+mj-cs"/>
            </a:endParaRPr>
          </a:p>
        </p:txBody>
      </p:sp>
      <p:sp>
        <p:nvSpPr>
          <p:cNvPr id="4" name="Content Placeholder 2"/>
          <p:cNvSpPr txBox="1">
            <a:spLocks/>
          </p:cNvSpPr>
          <p:nvPr/>
        </p:nvSpPr>
        <p:spPr>
          <a:xfrm>
            <a:off x="666750" y="4100513"/>
            <a:ext cx="10515600" cy="2244869"/>
          </a:xfrm>
          <a:prstGeom prst="rect">
            <a:avLst/>
          </a:prstGeom>
          <a:solidFill>
            <a:srgbClr val="002060">
              <a:alpha val="54902"/>
            </a:srgbClr>
          </a:solidFill>
        </p:spPr>
        <p:txBody>
          <a:bodyPr vert="horz" lIns="91440" tIns="45720" rIns="91440" bIns="45720" rtlCol="0" anchor="b">
            <a:noAutofit/>
          </a:bodyPr>
          <a:lstStyle>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To deal with conflict , takes courage to be faithful and to develop others whilst achieving great outcomes, and relating to others with compassion</a:t>
            </a:r>
            <a:r>
              <a:rPr lang="en-GB" dirty="0" smtClean="0"/>
              <a:t>.</a:t>
            </a:r>
            <a:endParaRPr lang="ar-EG" dirty="0" smtClean="0"/>
          </a:p>
          <a:p>
            <a:r>
              <a:rPr lang="ar-EG" dirty="0" smtClean="0"/>
              <a:t>التعامل مع الصراع، يحتاج الى شجاعة لكي أكون مخلصا ولكي استطيع تطوير الآخرين وتحقيق نتائج كبيرة، والتواصل مع الآخرين بتعاطف.</a:t>
            </a:r>
            <a:endParaRPr lang="en-GB" dirty="0"/>
          </a:p>
        </p:txBody>
      </p:sp>
      <p:sp>
        <p:nvSpPr>
          <p:cNvPr id="6" name="Title 1"/>
          <p:cNvSpPr>
            <a:spLocks noGrp="1"/>
          </p:cNvSpPr>
          <p:nvPr>
            <p:ph type="title"/>
          </p:nvPr>
        </p:nvSpPr>
        <p:spPr>
          <a:xfrm>
            <a:off x="561107" y="41565"/>
            <a:ext cx="10948988" cy="1690689"/>
          </a:xfrm>
          <a:solidFill>
            <a:srgbClr val="C00000">
              <a:alpha val="54902"/>
            </a:srgbClr>
          </a:solidFill>
        </p:spPr>
        <p:txBody>
          <a:bodyPr vert="horz" lIns="91440" tIns="45720" rIns="91440" bIns="45720" rtlCol="0" anchor="b">
            <a:normAutofit fontScale="90000"/>
          </a:bodyPr>
          <a:lstStyle/>
          <a:p>
            <a:pPr algn="ctr"/>
            <a:r>
              <a:rPr lang="en-GB" b="1" dirty="0">
                <a:solidFill>
                  <a:schemeClr val="bg1"/>
                </a:solidFill>
              </a:rPr>
              <a:t>How can we turn Confrontation into </a:t>
            </a:r>
            <a:r>
              <a:rPr lang="en-GB" b="1" dirty="0" err="1">
                <a:solidFill>
                  <a:schemeClr val="bg1"/>
                </a:solidFill>
              </a:rPr>
              <a:t>Carefrontation</a:t>
            </a:r>
            <a:r>
              <a:rPr lang="en-GB" b="1" dirty="0" smtClean="0">
                <a:solidFill>
                  <a:schemeClr val="bg1"/>
                </a:solidFill>
              </a:rPr>
              <a:t>?</a:t>
            </a:r>
            <a:br>
              <a:rPr lang="en-GB" b="1" dirty="0" smtClean="0">
                <a:solidFill>
                  <a:schemeClr val="bg1"/>
                </a:solidFill>
              </a:rPr>
            </a:br>
            <a:r>
              <a:rPr lang="ar-EG" b="1" dirty="0" smtClean="0">
                <a:solidFill>
                  <a:schemeClr val="bg1"/>
                </a:solidFill>
              </a:rPr>
              <a:t>كيف تتحول المواجهة إلى مصارحة بحب؟</a:t>
            </a:r>
            <a:r>
              <a:rPr lang="en-GB" b="1" dirty="0" smtClean="0">
                <a:solidFill>
                  <a:schemeClr val="bg1"/>
                </a:solidFill>
              </a:rPr>
              <a:t> </a:t>
            </a:r>
            <a:endParaRPr lang="en-GB" b="1" dirty="0">
              <a:solidFill>
                <a:schemeClr val="bg1"/>
              </a:solidFill>
            </a:endParaRPr>
          </a:p>
        </p:txBody>
      </p:sp>
      <p:sp>
        <p:nvSpPr>
          <p:cNvPr id="20482" name="AutoShape 2" descr="data:image/jpeg;base64,/9j/4AAQSkZJRgABAQAAAQABAAD/2wCEAAkGBxQSEhUUExQWFhMWFxcVGBgYFxsWGBYaFBcXFxYcFxsaHCggGholHBcYITEhJSkrLi8uFx8zODMsNygtLisBCgoKDg0OGhAQGzIkHyUtLDQuLCwsLC8sLC8sLCwsLCwtLCwsLCwsLCw0LCwsLCwsLCwsLCwsLCwsLCwsLCwsLP/AABEIAHsBmgMBIgACEQEDEQH/xAAcAAEAAgMBAQEAAAAAAAAAAAAABAUDBgcCAQj/xABGEAABAwICBwUEBgYIBwAAAAABAAIDBBEhMQUGEkFRYXETIoGRoQcyQrFScpLB0fAjM2KCouEUFRdDssLS8SQ0U1Rjg6P/xAAZAQEAAwEBAAAAAAAAAAAAAAAAAQIDBAX/xAAjEQEBAAICAgIDAAMAAAAAAAAAAQIRAyEEMRJBExRRMmFx/9oADAMBAAIRAxEAPwDt7HggEG4OIIyK9LmWrmtD6fuuG3H9G+I+qfuWwM15ZfGJwH1gVe8dRttqKBozS8U4/Rux3tODh4fep6okREQEREBERAREQEREBERAREQEREBERAREQEREBERAREQEREBERAREQEREBERAREQEREBERAREQEREBERBw2OXC5XvtSclVU1QA4B2/Lw5qx7SwJ8gutRIiqHNIINiMjexHS29bLSa9zMYA9jXkfESWnxsLeK59NVuDjj+eSzROe7P71WyUdIp/aI3+8gI+q8O9CB81b0WulJJm8sP7bbeouPVchkfY2WUE7sgq3jidu7U9SyQXY5rhxaQR6LKuHUVU9huxxaeIJB+auma2VYAHbH7LCfElpJVPx1O3V0WiaP16fgJWNdzb3T962fRmnoZ8Gus76LsD4bj4KtxsStERFUEREBERAREQEREBERAREQEREBERAREQEREBERAREQEREBERAREQEREBERAREQEXwlcq199scNNtQ0OzPMMHSHGFh5W/WO6Yczkg6NpvTlPRx9pUysiZuLji48GgYuPIAlcxqPbrCHuDKSRzA4hrttrdoA4GxFxcY2K4fpjTM1VIZaiV8sp3uN7DgAMGjkAAofaHifIfgraV26HpN2DXDcRZWVJUlzRc+IVJXuubDIYqZoeUOwXRvtCzbTAkE5DdxPNZJJAD0XieXZbhmo7Dew/OKkHOJN9ynx+6OeP4KKRiGrLJMgyulDR9y9RB7s+6OlyvFND8Ts/ks75wPHIDElQl6EYGdz1P3Be21diA29+AFlha1zs+6OAzPU7vBfQ8AhjBifG3M8T1QbhofXCaPuyN7Ro4mzh4i9/HzWx02t9O73tph5tuPS65vTC2HiTvPVScFncZUupU+loZPdlYeV7HyOKmArkTVIgqns9x7m9HEfJVuBt1ZFzRms9Sw2bJe2e0A7wvndWlPrtJ8cTD9UlvzusMuTHG6tbThzs3I3dFrtPrfEffa9nk4emPopI1opTlJ/A/wD0qZnjftW8eU+lyiqY9Yqc/Gfsu/BTYtIROykYf3hfyUyyq3Gz6SURFKBERAREQEREBERAREQEREBERAREQEREBERARFD0jpaCnF55o4hxke1nlcoJiLStJ+1PRsODZu2PCKzv4iQ0+BK1fSntwiDSIKZ5fuMhAaOZDSSelx1U6qNuukrSNafalQUV2iTt5hh2cNnWPBz/AHW9Lk8lwXWfXauryRNUu7M/3TB2cVuBAPe/eutZ7Ijop0bb3rp7UquvYYbNhgN9pkbnXcOEj/iHIbI43WiANO4Acbm3qV4cPzvPVfG7xvRDM6Ab3ei8dkOP58llpZbi2A/PmsxLeB9PxUobV2Z4i5wxw/OR8lgpDJG4EDecsRhngunad9mc0V3Uz+2Z9B1hIBe4scA/zB5Fc9q2uhfsSscx4BFnNLSOoIBWnylTpJi0gH54Hh/upU5szu54HyN1TNqALY8b+Kzmpab5WO63O5/BW2LUy373EDDqvcQ3nPcFW0btqzWgk7gBwGHgryDRcjsSQ2/iRvPqq5cmOPurY4ZZeoxmY5DE+gWVtm4nFxw/24LPBooAj9Jkb4Nt969t0O7Eh4JsbXFrfNV/Phftf8Of8YDJmXHLG35zXqJ2zcn3iPK+ACyM0Ub3cQCBgMweZP8AJYJ6aXaJDb3PEZNHXqk5sL9ovDnPpMjkwWVsllVh0gsNh/2Tgs3bkW2mkX4i3zV9xTVWTJFkkms0nO27idygMcQLlpA5ghSo+8291Tky+ONq3Hj8spESB5Bs7O9yeqs6doOAUVsWGeF7+izQuIIHHEngNy8nXb1K81slsslHjlJOGSzsb2lzuGACjV1M5g22nHMtOY5jip2mYbW1PNx4KfELrWdHaTDiBa54DE87WV3TVIva5aRxwsea0llV/HVjSV72WLHkcr4eWSvqPWpmAlGyfpDEeIzHqtC0rVOhcHm2w8hpIOTrjZJ4A5eXjjk0oO9fCxAtwxt+CmclxRl40ydggna8XY4OHEG6yLllBpoxWMODt++45jIrYW64SWu5jByxBPqtZzY67c+fh8k9NyRfGm4X1bOQREQEREBERARUFTrM0kiEbdsNs+54b3fJVdXM6TvSPvwF7DwCxy58Z67b48GV99Ntkq2Nze0eIWH+s4vp+h/Bac6rjadm93cBj58Mt6klu1YjIqs5rZvS14NNpOkovp+h/Bavpv2lUlK/YlbPtZgCI2I4tLiARhuX1lxgVqvtR0V21E6RrQXwfpR9UfrR02cbcWhThzbvamXFqdLKb200IFxFUk8Nhg+cirqj25wj9XSSk7tuRrL+QcuKBu+2HH+a+Fp4/M/LBdOo59usSe3KY+7RxjrK5/yY1QK3201r2FrIoYyfiAcXD6ocS2/UHouah7fivfw/mth0Xqq+VrXud2bHYjC7iDyyF/yFXLPHCbyWwxyzusXit12r5b7VXOL/AEZS0eTbKiqKyR5LnPc5xzLnucT1O9dCptXaems90fajjIQ4fZsG+iv4aaCUD/h4SLb4mH/Ksf2sd9N/1M9bricj77x5lfdk8vI/gu9RaBpnDGmpz/6Y/wDSvM2pVFIMadjTxZeMj7JA8wrTyMf4rfHycEI/NivMc1sLi355LsFZ7MIrkxTvZvs5jH26bOyVU1fstmt3Zo3/AFg+P5bSvOXD+s7xZ/xz11jnj+fzuXjsW8LdT/sp2kdEPp5XxFxD2GzgLlt7A578CFFEZ+IDriP8q0jNEYzZdY4XyO71wWfbH0h5fyWVzBa2HofmVH/oo4nzCkfqWHW7adbaZ4NNvVY9Za6nmiDZmU7x/wCRwuPqYhwPQrQqmEFhGe/yIKx0dMNzfuXNz5Xjuo7ODinJN0qdWaBwOzJJG45bN5BfoWkkeIWGl1ep2C3ZmR298hc0eDGOGHXHmrqCAngAphgsOKx/LnY1/BhKo6PR7I/dbYZ9VMc3mvcjPL1XlpBzWe7fbokkfWxqVGBbK5WHbHEFSInjcrIte4Sw4XF+BNivMzGH3TjiPT8+akNb4qLVaMa/vMcY3XxLbWPUEEeOai7iZq1k7Bp335b/AAVnoqNplAws0OJvjibWA57/AA5rXYNFzdoC+XbjHwgdmTy2gT6BbO3spA1kTTFMMGbIuDyducL7zjjmFMu1eaanXa1nYWYg3bv5deS8U1JC7vNYwE5kAeO5S6Omna0F7BfeGuuR54eSgVGjpWvD4GGxPejPdA5sJwHMZdFtquDp9qKeO+zJG0g8gPI5r4zQkIHdjaeTu8cOblNmicW7MsbrefiC3JQqWKeN+yGukjzDsiBwdewv0z4BRZ36TMrr2xN0ZA422NhwPw93rcZKs0wWxTNjMTC0sDg8i5ONiMeG/qFdzSxSt2myNa8YbQINiMLOH8wQuda56zRvc2N0jBNCXAjbBDg7ZPddf9kYHHkqZTU9NeLK3KbvSbpOkigeZWBoDrNIFyARc232uMeHd6Kxpqhkl3SR7bNm1snDD4XA3GPNQaOBtXTOjvbabgeBzafAgHwWXVqpuwNfYEXY4cHNNj43BVN96+nXdSf7j5oipifG4lo2SCS15MjQOBD73HXNW50NR1TC10QYSANqO8ZFsQWluG6+IPitVqKYR1j2bVmSAStBOFzcOA42Lb/vBbHE67MDbAYjMWyISX60ryY77xrLT6lNi92eZ457G1bnZgv5KyotBwhwddxcDcXIz3YAAKh0JrPUufJG8RgxvLdqxJcBkdm/dv1PVXQr+1ub9nMMj8EnJw3HmPXJWnw+oyy/Nrur0yvZmSRxuVnE7njBx+SjU3a7A7SIi4xGDvkok1LKx4MLS5hOLTgW82k5jkfDgtt1yaWArHNNje6+vkecQ4nldeXxFw2ZGH526EZKHSU87HluyXszDrhptwcDv6Z8k7OkyGtJuNog+vqvkkr247RI6lYqunL9zmSDJ2yT57nN/IsvlD24b+kjOBtcEG/MDO3gnZ0kmpc5tw44C/X71z2u16eJjFJdjbG7TfadxOdtlbXpcSRNMsDHOIxdFbZuN5a44NIzsTY8s1q9PpN1Y8v2Wt+AA2cWsNiQSMyd9uQvgsebOySb1XR4+EuW9bj7pCtkbTSTMZssDQQXDZLtrBuw02JufDmvurlJI6JrpX7Uhu4k5C+4YZAW+artK6SfU1ZiuOyhDbtGRfbuj91tvtlW1RViKMNJs6Q7DR1GJHRoJ8lz3/L/AI7bbrX9Z9D6PG1I82u9xeTyAs30AWXRbXSEPws42A3tBNwOtrLxLUbETiPiAYP3js+l7+Cyx1JY0FmztMG1ZxDbgYEAnC9jh0Uz3GWVurV46na3Bzc99zivr9Hte0tttNIILXZEEWI54KFofWinq2lrZGkjBzdoEjy+YWPSOkRR2e97ewPxOcGlh53zHMeW9dck+nFfl6qrqtQ9HS2Bp+zIw/RudGehANj5X4WU6DUqhibZtJC4Wtd7BI7xMl3HzVlFWw1TGuZI03F2vY4H5YEcj6KndrfFTzGCoeA/4S0FwcNxs0EtPI25E5q1ys9qzHfph/s+0ZI8P/orQR8LXvaw9WNfs+Fut1P0jR0kQ2Hxt5NaSHehuFT6Z06Hu24i6MWN7GxffebZeB348qegrG7eJHO533XNnzY3rW3Vx+Pl79M8er7XucXGTs3G4YXkhoGQNgA4dRfmVdU9IALAWCxtqPo2svbZyqTTXLbMBslSopQqqaW6w/0shPlqq/Ha8c9YxKqKetfncKj05rI6KNxHv2IA58VPzPj00DWKrbJUzvO+aTya8tHoAq5rmnIXPW/yC8Ukjtk47yc+fJfZYA4Ym+PM/Nenj6jy8vde3x23D1HzKbP1f4VWvZZ1hc2BOFsAN5xOCdvzf5j8FbaNOzuf3T0K+QVAtmPmo3bXB6FVUUxIG/Jc3mzvF6HhWaybA2s57lkFcbe96/gtckmK+CU8cVwzbstxbBJWgrDLUDiqmQm11jEt96vqq7i4hqsVnFXZUTXE5L2JnONrEngMVOqfLFs0OkCMypLqu45LWaYPPdN+S3vVnVN0my+ZuywZA+86/LcOZV8ccr0pnnhjN1VMr8LK91SBknBAwZck8MCB6n0WzDVql/6LfX8VOo6KOJuzG0NF7m288Sd61x4tXdcufkSyyRIREW7lEREHPdfvZ82ocainY3ts3sNgJP2hfAP+fXPh2sGhHxPLXRljhm0ixC/WaqdYdXYK1mxM3G3dePeb0PDkcFjnxd7x9uni8i4z45dxxHUjTBDGhxxNv5q00zXNina9osJQbj9pmyL+II+ytjj9lroj+inaW3wDmltvIlWn9nwk7PtpBZhJs0XJuLEXOXksZw5N7z4e2l6YtNC2Vp/SxXezi4W7zehA8wFI0VpIPaC05geuS6Ho7UymheHAOdbEBxBaPADHxX2u1OppJDKGujefeMZ2Q7q0gi/MAFaXhqk8jH19Oeu0JO58lTANoAMEjACSSbgubbOwDbjoeKv9WqN0jwLG1w4ncB+K3ygomQsDI22aPEk7yTvKkK04Z9qZeTbLIIiLZyiIiAiIgiaWpzLBLG220+N7BfK7mkC/LFch1W0RVCUsMTmvBIcCC0A8zkBzxvuuu0osuTimettuPmuEsn25kfZ5LT3lil7SRxL5QRbacTc7HIbgtf1m0VMZInOY8bDXWJaWgF5b7txu2fVdtUeuomTN2JGhzc7cxwIxCrl4+N9L4+VnPbh9fW92KJ5cXX2zY2s1ocB4ku/hK2LQEo2RfkLnfwH3LZ9I+z2mkO1GXRO4g7QPg78VaaB1YhpR3QXv+k62H1RkPmsL42Vra+Vj8VLQ6lwyvEs0DAAdoN2bF1stobhy3r89e0bQk9LpCZszdkSPlmjxDgYnSybBFibXDcsxyX66Wg+032c/1s+B7ZhC6MOY4lm3driCLDaGIIO/4l14ccwmo4887nd1+X4hbEOsfELadRKVxlfbvWaHEtxsAcS7h4rt+gPYxo6nsZGvqXjG8ru74MbYW5Out+oqKOFgZFGyNgyaxoa0dABZTnj88bicefwymTjuitFTzj9HG57Rv3dLnBR9KaCqoC574H7A4DasBvJGC7iBZfVh+rjp03zMt7049Q1TQwG+YusslcNy33TOqcE7cGiJ177TABjzGR+aoZdQZMmzNI4lpafIX+ayvBnOl55GF7atJW81GdVE5Yq7057P68f8pLTHDEyte1wPK203zC0bTHsz068EOc2Vu8Mma1p/dOyPRXnj37Uvk4z0+6S1mgjNnSt2uDbvOHHZwB5ErVNK6ehlN9qX7Dber/uXup9mOlWZ0Uh+qWP/AMLiqKt0DUwG01PNH9aNzfIkLWcGMZZeRnWelmba2+5wJ48gpTW52A9fvUrVXUCsr3gRQyMZheWRuzG0dTba6NuVutT7Aqofq6uBx/aa9nyDl0bc+nMTTOYW7Jtkdq4wNrOA2bkjruNisIoeLj9m/wB66DUexjSrB3TDJ9WW3+NrVC/ss0z/ANv/APaL/WnR2v6M7Tg3iQPM2XVKb2c0TRiJH/WeR/hsoGp+oPYubLUEF7SHNYMQCMQXHeQdwww3rfUz1ktjbPTWodRKFpv2N+r3keW0reDQ1OwWZBE3pG0fcpyKmpC5W+6gVOhKaQWfBE4c42/goA1OogbinaOhcB5Xsr5E1D5VVR6t0rcoGeIv815k1YpDnAzwuPkVbomj5VFotHRQi0cbWcbDE9TmVKRFKBERAREQEREBERAREQEREBERAREQEREBERAREQEREBERAREQEREBERAREQEREBERAREQEREBERAREQEREBERAREQEREBERAREQEREBERAREQEREBERAREQEREBERAREQEREBERAREQEREBERAREQEREBERAREQf/2Q=="/>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EG"/>
          </a:p>
        </p:txBody>
      </p:sp>
      <p:sp>
        <p:nvSpPr>
          <p:cNvPr id="20484" name="AutoShape 4" descr="data:image/jpeg;base64,/9j/4AAQSkZJRgABAQAAAQABAAD/2wCEAAkGBxQSEhUUExQWFhMWFxcVGBgYFxsWGBYaFBcXFxYcFxsaHCggGholHBcYITEhJSkrLi8uFx8zODMsNygtLisBCgoKDg0OGhAQGzIkHyUtLDQuLCwsLC8sLC8sLCwsLCwtLCwsLCwsLCw0LCwsLCwsLCwsLCwsLCwsLCwsLCwsLP/AABEIAHsBmgMBIgACEQEDEQH/xAAcAAEAAgMBAQEAAAAAAAAAAAAABAUDBgcCAQj/xABGEAABAwICBwUEBgYIBwAAAAABAAIDBBEhMQUGEkFRYXETIoGRoQcyQrFScpLB0fAjM2KCouEUFRdDssLS8SQ0U1Rjg6P/xAAZAQEAAwEBAAAAAAAAAAAAAAAAAQIDBAX/xAAjEQEBAAICAgIDAAMAAAAAAAAAAQIRAyEEMRJBExRRMmFx/9oADAMBAAIRAxEAPwDt7HggEG4OIIyK9LmWrmtD6fuuG3H9G+I+qfuWwM15ZfGJwH1gVe8dRttqKBozS8U4/Rux3tODh4fep6okREQEREBERAREQEREBERAREQEREBERAREQEREBERAREQEREBERAREQEREBERAREQEREBERAREQEREBERBw2OXC5XvtSclVU1QA4B2/Lw5qx7SwJ8gutRIiqHNIINiMjexHS29bLSa9zMYA9jXkfESWnxsLeK59NVuDjj+eSzROe7P71WyUdIp/aI3+8gI+q8O9CB81b0WulJJm8sP7bbeouPVchkfY2WUE7sgq3jidu7U9SyQXY5rhxaQR6LKuHUVU9huxxaeIJB+auma2VYAHbH7LCfElpJVPx1O3V0WiaP16fgJWNdzb3T962fRmnoZ8Gus76LsD4bj4KtxsStERFUEREBERAREQEREBERAREQEREBERAREQEREBERAREQEREBERAREQEREBERAREQEXwlcq199scNNtQ0OzPMMHSHGFh5W/WO6Yczkg6NpvTlPRx9pUysiZuLji48GgYuPIAlcxqPbrCHuDKSRzA4hrttrdoA4GxFxcY2K4fpjTM1VIZaiV8sp3uN7DgAMGjkAAofaHifIfgraV26HpN2DXDcRZWVJUlzRc+IVJXuubDIYqZoeUOwXRvtCzbTAkE5DdxPNZJJAD0XieXZbhmo7Dew/OKkHOJN9ynx+6OeP4KKRiGrLJMgyulDR9y9RB7s+6OlyvFND8Ts/ks75wPHIDElQl6EYGdz1P3Be21diA29+AFlha1zs+6OAzPU7vBfQ8AhjBifG3M8T1QbhofXCaPuyN7Ro4mzh4i9/HzWx02t9O73tph5tuPS65vTC2HiTvPVScFncZUupU+loZPdlYeV7HyOKmArkTVIgqns9x7m9HEfJVuBt1ZFzRms9Sw2bJe2e0A7wvndWlPrtJ8cTD9UlvzusMuTHG6tbThzs3I3dFrtPrfEffa9nk4emPopI1opTlJ/A/wD0qZnjftW8eU+lyiqY9Yqc/Gfsu/BTYtIROykYf3hfyUyyq3Gz6SURFKBERAREQEREBERAREQEREBERAREQEREBERARFD0jpaCnF55o4hxke1nlcoJiLStJ+1PRsODZu2PCKzv4iQ0+BK1fSntwiDSIKZ5fuMhAaOZDSSelx1U6qNuukrSNafalQUV2iTt5hh2cNnWPBz/AHW9Lk8lwXWfXauryRNUu7M/3TB2cVuBAPe/eutZ7Ijop0bb3rp7UquvYYbNhgN9pkbnXcOEj/iHIbI43WiANO4Acbm3qV4cPzvPVfG7xvRDM6Ab3ei8dkOP58llpZbi2A/PmsxLeB9PxUobV2Z4i5wxw/OR8lgpDJG4EDecsRhngunad9mc0V3Uz+2Z9B1hIBe4scA/zB5Fc9q2uhfsSscx4BFnNLSOoIBWnylTpJi0gH54Hh/upU5szu54HyN1TNqALY8b+Kzmpab5WO63O5/BW2LUy373EDDqvcQ3nPcFW0btqzWgk7gBwGHgryDRcjsSQ2/iRvPqq5cmOPurY4ZZeoxmY5DE+gWVtm4nFxw/24LPBooAj9Jkb4Nt969t0O7Eh4JsbXFrfNV/Phftf8Of8YDJmXHLG35zXqJ2zcn3iPK+ACyM0Ub3cQCBgMweZP8AJYJ6aXaJDb3PEZNHXqk5sL9ovDnPpMjkwWVsllVh0gsNh/2Tgs3bkW2mkX4i3zV9xTVWTJFkkms0nO27idygMcQLlpA5ghSo+8291Tky+ONq3Hj8spESB5Bs7O9yeqs6doOAUVsWGeF7+izQuIIHHEngNy8nXb1K81slsslHjlJOGSzsb2lzuGACjV1M5g22nHMtOY5jip2mYbW1PNx4KfELrWdHaTDiBa54DE87WV3TVIva5aRxwsea0llV/HVjSV72WLHkcr4eWSvqPWpmAlGyfpDEeIzHqtC0rVOhcHm2w8hpIOTrjZJ4A5eXjjk0oO9fCxAtwxt+CmclxRl40ydggna8XY4OHEG6yLllBpoxWMODt++45jIrYW64SWu5jByxBPqtZzY67c+fh8k9NyRfGm4X1bOQREQEREBERARUFTrM0kiEbdsNs+54b3fJVdXM6TvSPvwF7DwCxy58Z67b48GV99Ntkq2Nze0eIWH+s4vp+h/Bac6rjadm93cBj58Mt6klu1YjIqs5rZvS14NNpOkovp+h/Bavpv2lUlK/YlbPtZgCI2I4tLiARhuX1lxgVqvtR0V21E6RrQXwfpR9UfrR02cbcWhThzbvamXFqdLKb200IFxFUk8Nhg+cirqj25wj9XSSk7tuRrL+QcuKBu+2HH+a+Fp4/M/LBdOo59usSe3KY+7RxjrK5/yY1QK3201r2FrIoYyfiAcXD6ocS2/UHouah7fivfw/mth0Xqq+VrXud2bHYjC7iDyyF/yFXLPHCbyWwxyzusXit12r5b7VXOL/AEZS0eTbKiqKyR5LnPc5xzLnucT1O9dCptXaems90fajjIQ4fZsG+iv4aaCUD/h4SLb4mH/Ksf2sd9N/1M9bricj77x5lfdk8vI/gu9RaBpnDGmpz/6Y/wDSvM2pVFIMadjTxZeMj7JA8wrTyMf4rfHycEI/NivMc1sLi355LsFZ7MIrkxTvZvs5jH26bOyVU1fstmt3Zo3/AFg+P5bSvOXD+s7xZ/xz11jnj+fzuXjsW8LdT/sp2kdEPp5XxFxD2GzgLlt7A578CFFEZ+IDriP8q0jNEYzZdY4XyO71wWfbH0h5fyWVzBa2HofmVH/oo4nzCkfqWHW7adbaZ4NNvVY9Za6nmiDZmU7x/wCRwuPqYhwPQrQqmEFhGe/yIKx0dMNzfuXNz5Xjuo7ODinJN0qdWaBwOzJJG45bN5BfoWkkeIWGl1ep2C3ZmR298hc0eDGOGHXHmrqCAngAphgsOKx/LnY1/BhKo6PR7I/dbYZ9VMc3mvcjPL1XlpBzWe7fbokkfWxqVGBbK5WHbHEFSInjcrIte4Sw4XF+BNivMzGH3TjiPT8+akNb4qLVaMa/vMcY3XxLbWPUEEeOai7iZq1k7Bp335b/AAVnoqNplAws0OJvjibWA57/AA5rXYNFzdoC+XbjHwgdmTy2gT6BbO3spA1kTTFMMGbIuDyducL7zjjmFMu1eaanXa1nYWYg3bv5deS8U1JC7vNYwE5kAeO5S6Omna0F7BfeGuuR54eSgVGjpWvD4GGxPejPdA5sJwHMZdFtquDp9qKeO+zJG0g8gPI5r4zQkIHdjaeTu8cOblNmicW7MsbrefiC3JQqWKeN+yGukjzDsiBwdewv0z4BRZ36TMrr2xN0ZA422NhwPw93rcZKs0wWxTNjMTC0sDg8i5ONiMeG/qFdzSxSt2myNa8YbQINiMLOH8wQuda56zRvc2N0jBNCXAjbBDg7ZPddf9kYHHkqZTU9NeLK3KbvSbpOkigeZWBoDrNIFyARc232uMeHd6Kxpqhkl3SR7bNm1snDD4XA3GPNQaOBtXTOjvbabgeBzafAgHwWXVqpuwNfYEXY4cHNNj43BVN96+nXdSf7j5oipifG4lo2SCS15MjQOBD73HXNW50NR1TC10QYSANqO8ZFsQWluG6+IPitVqKYR1j2bVmSAStBOFzcOA42Lb/vBbHE67MDbAYjMWyISX60ryY77xrLT6lNi92eZ457G1bnZgv5KyotBwhwddxcDcXIz3YAAKh0JrPUufJG8RgxvLdqxJcBkdm/dv1PVXQr+1ub9nMMj8EnJw3HmPXJWnw+oyy/Nrur0yvZmSRxuVnE7njBx+SjU3a7A7SIi4xGDvkok1LKx4MLS5hOLTgW82k5jkfDgtt1yaWArHNNje6+vkecQ4nldeXxFw2ZGH526EZKHSU87HluyXszDrhptwcDv6Z8k7OkyGtJuNog+vqvkkr247RI6lYqunL9zmSDJ2yT57nN/IsvlD24b+kjOBtcEG/MDO3gnZ0kmpc5tw44C/X71z2u16eJjFJdjbG7TfadxOdtlbXpcSRNMsDHOIxdFbZuN5a44NIzsTY8s1q9PpN1Y8v2Wt+AA2cWsNiQSMyd9uQvgsebOySb1XR4+EuW9bj7pCtkbTSTMZssDQQXDZLtrBuw02JufDmvurlJI6JrpX7Uhu4k5C+4YZAW+artK6SfU1ZiuOyhDbtGRfbuj91tvtlW1RViKMNJs6Q7DR1GJHRoJ8lz3/L/AI7bbrX9Z9D6PG1I82u9xeTyAs30AWXRbXSEPws42A3tBNwOtrLxLUbETiPiAYP3js+l7+Cyx1JY0FmztMG1ZxDbgYEAnC9jh0Uz3GWVurV46na3Bzc99zivr9Hte0tttNIILXZEEWI54KFofWinq2lrZGkjBzdoEjy+YWPSOkRR2e97ewPxOcGlh53zHMeW9dck+nFfl6qrqtQ9HS2Bp+zIw/RudGehANj5X4WU6DUqhibZtJC4Wtd7BI7xMl3HzVlFWw1TGuZI03F2vY4H5YEcj6KndrfFTzGCoeA/4S0FwcNxs0EtPI25E5q1ys9qzHfph/s+0ZI8P/orQR8LXvaw9WNfs+Fut1P0jR0kQ2Hxt5NaSHehuFT6Z06Hu24i6MWN7GxffebZeB348qegrG7eJHO533XNnzY3rW3Vx+Pl79M8er7XucXGTs3G4YXkhoGQNgA4dRfmVdU9IALAWCxtqPo2svbZyqTTXLbMBslSopQqqaW6w/0shPlqq/Ha8c9YxKqKetfncKj05rI6KNxHv2IA58VPzPj00DWKrbJUzvO+aTya8tHoAq5rmnIXPW/yC8Ukjtk47yc+fJfZYA4Ym+PM/Nenj6jy8vde3x23D1HzKbP1f4VWvZZ1hc2BOFsAN5xOCdvzf5j8FbaNOzuf3T0K+QVAtmPmo3bXB6FVUUxIG/Jc3mzvF6HhWaybA2s57lkFcbe96/gtckmK+CU8cVwzbstxbBJWgrDLUDiqmQm11jEt96vqq7i4hqsVnFXZUTXE5L2JnONrEngMVOqfLFs0OkCMypLqu45LWaYPPdN+S3vVnVN0my+ZuywZA+86/LcOZV8ccr0pnnhjN1VMr8LK91SBknBAwZck8MCB6n0WzDVql/6LfX8VOo6KOJuzG0NF7m288Sd61x4tXdcufkSyyRIREW7lEREHPdfvZ82ocainY3ts3sNgJP2hfAP+fXPh2sGhHxPLXRljhm0ixC/WaqdYdXYK1mxM3G3dePeb0PDkcFjnxd7x9uni8i4z45dxxHUjTBDGhxxNv5q00zXNina9osJQbj9pmyL+II+ytjj9lroj+inaW3wDmltvIlWn9nwk7PtpBZhJs0XJuLEXOXksZw5N7z4e2l6YtNC2Vp/SxXezi4W7zehA8wFI0VpIPaC05geuS6Ho7UymheHAOdbEBxBaPADHxX2u1OppJDKGujefeMZ2Q7q0gi/MAFaXhqk8jH19Oeu0JO58lTANoAMEjACSSbgubbOwDbjoeKv9WqN0jwLG1w4ncB+K3ygomQsDI22aPEk7yTvKkK04Z9qZeTbLIIiLZyiIiAiIgiaWpzLBLG220+N7BfK7mkC/LFch1W0RVCUsMTmvBIcCC0A8zkBzxvuuu0osuTimettuPmuEsn25kfZ5LT3lil7SRxL5QRbacTc7HIbgtf1m0VMZInOY8bDXWJaWgF5b7txu2fVdtUeuomTN2JGhzc7cxwIxCrl4+N9L4+VnPbh9fW92KJ5cXX2zY2s1ocB4ku/hK2LQEo2RfkLnfwH3LZ9I+z2mkO1GXRO4g7QPg78VaaB1YhpR3QXv+k62H1RkPmsL42Vra+Vj8VLQ6lwyvEs0DAAdoN2bF1stobhy3r89e0bQk9LpCZszdkSPlmjxDgYnSybBFibXDcsxyX66Wg+032c/1s+B7ZhC6MOY4lm3driCLDaGIIO/4l14ccwmo4887nd1+X4hbEOsfELadRKVxlfbvWaHEtxsAcS7h4rt+gPYxo6nsZGvqXjG8ru74MbYW5Out+oqKOFgZFGyNgyaxoa0dABZTnj88bicefwymTjuitFTzj9HG57Rv3dLnBR9KaCqoC574H7A4DasBvJGC7iBZfVh+rjp03zMt7049Q1TQwG+YusslcNy33TOqcE7cGiJ177TABjzGR+aoZdQZMmzNI4lpafIX+ayvBnOl55GF7atJW81GdVE5Yq7057P68f8pLTHDEyte1wPK203zC0bTHsz068EOc2Vu8Mma1p/dOyPRXnj37Uvk4z0+6S1mgjNnSt2uDbvOHHZwB5ErVNK6ehlN9qX7Dber/uXup9mOlWZ0Uh+qWP/AMLiqKt0DUwG01PNH9aNzfIkLWcGMZZeRnWelmba2+5wJ48gpTW52A9fvUrVXUCsr3gRQyMZheWRuzG0dTba6NuVutT7Aqofq6uBx/aa9nyDl0bc+nMTTOYW7Jtkdq4wNrOA2bkjruNisIoeLj9m/wB66DUexjSrB3TDJ9WW3+NrVC/ss0z/ANv/APaL/WnR2v6M7Tg3iQPM2XVKb2c0TRiJH/WeR/hsoGp+oPYubLUEF7SHNYMQCMQXHeQdwww3rfUz1ktjbPTWodRKFpv2N+r3keW0reDQ1OwWZBE3pG0fcpyKmpC5W+6gVOhKaQWfBE4c42/goA1OogbinaOhcB5Xsr5E1D5VVR6t0rcoGeIv815k1YpDnAzwuPkVbomj5VFotHRQi0cbWcbDE9TmVKRFKBERAREQEREBERAREQEREBERAREQEREBERAREQEREBERAREQEREBERAREQEREBERAREQEREBERAREQEREBERAREQEREBERAREQEREBERAREQEREBERAREQEREBERAREQEREBERAREQEREBERAREQEREBERAREQf/2Q=="/>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val="39228751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ssolve">
                                      <p:cBhvr>
                                        <p:cTn id="12" dur="500"/>
                                        <p:tgtEl>
                                          <p:spTgt spid="3">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www.thediscoverygroup.biz/wp/wp-content/uploads/2013/03/workplace-conflict.jpg"/>
          <p:cNvPicPr>
            <a:picLocks noChangeAspect="1" noChangeArrowheads="1"/>
          </p:cNvPicPr>
          <p:nvPr/>
        </p:nvPicPr>
        <p:blipFill>
          <a:blip r:embed="rId2"/>
          <a:srcRect/>
          <a:stretch>
            <a:fillRect/>
          </a:stretch>
        </p:blipFill>
        <p:spPr bwMode="auto">
          <a:xfrm>
            <a:off x="-2" y="0"/>
            <a:ext cx="12192002" cy="6858000"/>
          </a:xfrm>
          <a:prstGeom prst="rect">
            <a:avLst/>
          </a:prstGeom>
          <a:noFill/>
        </p:spPr>
      </p:pic>
      <p:sp>
        <p:nvSpPr>
          <p:cNvPr id="2" name="Title 1"/>
          <p:cNvSpPr>
            <a:spLocks noGrp="1"/>
          </p:cNvSpPr>
          <p:nvPr>
            <p:ph type="title"/>
          </p:nvPr>
        </p:nvSpPr>
        <p:spPr>
          <a:xfrm>
            <a:off x="852055" y="55420"/>
            <a:ext cx="10948988" cy="1690689"/>
          </a:xfrm>
          <a:solidFill>
            <a:srgbClr val="C00000">
              <a:alpha val="54902"/>
            </a:srgbClr>
          </a:solidFill>
        </p:spPr>
        <p:txBody>
          <a:bodyPr vert="horz" lIns="91440" tIns="45720" rIns="91440" bIns="45720" rtlCol="0" anchor="b">
            <a:normAutofit fontScale="90000"/>
          </a:bodyPr>
          <a:lstStyle/>
          <a:p>
            <a:pPr algn="ctr"/>
            <a:r>
              <a:rPr lang="en-GB" sz="4000" b="1" dirty="0">
                <a:solidFill>
                  <a:schemeClr val="bg1"/>
                </a:solidFill>
              </a:rPr>
              <a:t>How can we turn Confrontation into </a:t>
            </a:r>
            <a:r>
              <a:rPr lang="en-GB" sz="4000" b="1" dirty="0" err="1">
                <a:solidFill>
                  <a:schemeClr val="bg1"/>
                </a:solidFill>
              </a:rPr>
              <a:t>Carefrontation</a:t>
            </a:r>
            <a:r>
              <a:rPr lang="en-GB" sz="4000" b="1" dirty="0" smtClean="0">
                <a:solidFill>
                  <a:schemeClr val="bg1"/>
                </a:solidFill>
              </a:rPr>
              <a:t>?</a:t>
            </a:r>
            <a:br>
              <a:rPr lang="en-GB" sz="4000" b="1" dirty="0" smtClean="0">
                <a:solidFill>
                  <a:schemeClr val="bg1"/>
                </a:solidFill>
              </a:rPr>
            </a:br>
            <a:r>
              <a:rPr lang="ar-EG" sz="4000" b="1" dirty="0" smtClean="0">
                <a:solidFill>
                  <a:schemeClr val="bg1"/>
                </a:solidFill>
              </a:rPr>
              <a:t>كيف تتحول المواجهة إلى مصارحة بحب؟</a:t>
            </a:r>
            <a:r>
              <a:rPr lang="en-GB" sz="4000" b="1" dirty="0" smtClean="0">
                <a:solidFill>
                  <a:schemeClr val="bg1"/>
                </a:solidFill>
              </a:rPr>
              <a:t> </a:t>
            </a:r>
            <a:endParaRPr lang="en-GB" sz="4000" b="1" dirty="0">
              <a:solidFill>
                <a:schemeClr val="bg1"/>
              </a:solidFill>
            </a:endParaRPr>
          </a:p>
        </p:txBody>
      </p:sp>
      <p:sp>
        <p:nvSpPr>
          <p:cNvPr id="6" name="Title 1"/>
          <p:cNvSpPr txBox="1">
            <a:spLocks/>
          </p:cNvSpPr>
          <p:nvPr/>
        </p:nvSpPr>
        <p:spPr>
          <a:xfrm>
            <a:off x="934470" y="4239556"/>
            <a:ext cx="10515600" cy="2369128"/>
          </a:xfrm>
          <a:prstGeom prst="rect">
            <a:avLst/>
          </a:prstGeom>
          <a:solidFill>
            <a:srgbClr val="7030A0">
              <a:alpha val="54902"/>
            </a:srgbClr>
          </a:solidFill>
        </p:spPr>
        <p:txBody>
          <a:bodyPr vert="horz" lIns="91440" tIns="45720" rIns="91440" bIns="45720" rtlCol="0" anchor="b">
            <a:noAutofit/>
          </a:bodyPr>
          <a:lstStyle/>
          <a:p>
            <a:pPr marR="0" indent="-228600" algn="ctr" rtl="1" fontAlgn="auto">
              <a:lnSpc>
                <a:spcPct val="90000"/>
              </a:lnSpc>
              <a:spcBef>
                <a:spcPct val="0"/>
              </a:spcBef>
              <a:spcAft>
                <a:spcPts val="0"/>
              </a:spcAft>
              <a:buClrTx/>
              <a:buSzTx/>
              <a:buFont typeface="Arial" panose="020B0604020202020204" pitchFamily="34" charset="0"/>
              <a:buNone/>
              <a:tabLst/>
              <a:defRPr/>
            </a:pPr>
            <a:r>
              <a:rPr lang="en-GB" sz="3200" b="1" smtClean="0">
                <a:solidFill>
                  <a:schemeClr val="bg1"/>
                </a:solidFill>
                <a:latin typeface="+mj-lt"/>
                <a:ea typeface="+mj-ea"/>
                <a:cs typeface="+mj-cs"/>
              </a:rPr>
              <a:t/>
            </a:r>
            <a:br>
              <a:rPr lang="en-GB" sz="3200" b="1" smtClean="0">
                <a:solidFill>
                  <a:schemeClr val="bg1"/>
                </a:solidFill>
                <a:latin typeface="+mj-lt"/>
                <a:ea typeface="+mj-ea"/>
                <a:cs typeface="+mj-cs"/>
              </a:rPr>
            </a:br>
            <a:r>
              <a:rPr lang="en-GB" sz="3200" b="1" smtClean="0">
                <a:solidFill>
                  <a:schemeClr val="bg1"/>
                </a:solidFill>
                <a:latin typeface="+mj-lt"/>
                <a:ea typeface="+mj-ea"/>
                <a:cs typeface="+mj-cs"/>
              </a:rPr>
              <a:t> “Be angry, and do not sin”: do not let the sun go down on your wrath,  nor give place to the devil.(Ephesians 4:26-27) </a:t>
            </a:r>
            <a:br>
              <a:rPr lang="en-GB" sz="3200" b="1" smtClean="0">
                <a:solidFill>
                  <a:schemeClr val="bg1"/>
                </a:solidFill>
                <a:latin typeface="+mj-lt"/>
                <a:ea typeface="+mj-ea"/>
                <a:cs typeface="+mj-cs"/>
              </a:rPr>
            </a:br>
            <a:r>
              <a:rPr lang="ar-EG" sz="3200" b="1" smtClean="0">
                <a:solidFill>
                  <a:schemeClr val="bg1"/>
                </a:solidFill>
                <a:latin typeface="+mj-lt"/>
                <a:ea typeface="+mj-ea"/>
                <a:cs typeface="+mj-cs"/>
              </a:rPr>
              <a:t>اغضبوا ولا تخطئوا. لا تغرب الشمس على غيظكم، 27 ولا تعطوا ابليس مكانا. (اف 4: 26- 27)</a:t>
            </a:r>
            <a:endParaRPr lang="en-GB" sz="3200" b="1" dirty="0">
              <a:solidFill>
                <a:schemeClr val="bg1"/>
              </a:solidFill>
              <a:latin typeface="+mj-lt"/>
              <a:ea typeface="+mj-ea"/>
              <a:cs typeface="+mj-cs"/>
            </a:endParaRPr>
          </a:p>
        </p:txBody>
      </p:sp>
      <p:sp>
        <p:nvSpPr>
          <p:cNvPr id="7" name="Title 1"/>
          <p:cNvSpPr txBox="1">
            <a:spLocks/>
          </p:cNvSpPr>
          <p:nvPr/>
        </p:nvSpPr>
        <p:spPr>
          <a:xfrm>
            <a:off x="1086870" y="1801156"/>
            <a:ext cx="10515600" cy="2369128"/>
          </a:xfrm>
          <a:prstGeom prst="rect">
            <a:avLst/>
          </a:prstGeom>
          <a:solidFill>
            <a:srgbClr val="002060">
              <a:alpha val="54902"/>
            </a:srgbClr>
          </a:solidFill>
        </p:spPr>
        <p:txBody>
          <a:bodyPr vert="horz" lIns="91440" tIns="45720" rIns="91440" bIns="45720" rtlCol="0" anchor="b">
            <a:noAutofit/>
          </a:bodyPr>
          <a:lstStyle/>
          <a:p>
            <a:pPr lvl="0" indent="-228600" algn="ctr" rtl="1">
              <a:lnSpc>
                <a:spcPct val="90000"/>
              </a:lnSpc>
              <a:spcBef>
                <a:spcPct val="0"/>
              </a:spcBef>
              <a:defRPr/>
            </a:pPr>
            <a:r>
              <a:rPr lang="en-US" sz="3200" b="1" dirty="0" smtClean="0">
                <a:solidFill>
                  <a:schemeClr val="bg1"/>
                </a:solidFill>
                <a:latin typeface="+mj-lt"/>
                <a:ea typeface="+mj-ea"/>
                <a:cs typeface="+mj-cs"/>
              </a:rPr>
              <a:t>So Abram said to Lot, “Please let there be no strife between you and me, and between my herdsmen and your herdsmen; for we are brethren. (Gen 13: 8)</a:t>
            </a:r>
            <a:endParaRPr lang="ar-EG" sz="3200" b="1" dirty="0" smtClean="0">
              <a:solidFill>
                <a:schemeClr val="bg1"/>
              </a:solidFill>
              <a:latin typeface="+mj-lt"/>
              <a:ea typeface="+mj-ea"/>
              <a:cs typeface="+mj-cs"/>
            </a:endParaRPr>
          </a:p>
          <a:p>
            <a:pPr lvl="0" indent="-228600" algn="ctr" rtl="1">
              <a:lnSpc>
                <a:spcPct val="90000"/>
              </a:lnSpc>
              <a:spcBef>
                <a:spcPct val="0"/>
              </a:spcBef>
              <a:defRPr/>
            </a:pPr>
            <a:r>
              <a:rPr lang="ar-EG" sz="3200" b="1" dirty="0" smtClean="0">
                <a:solidFill>
                  <a:schemeClr val="bg1"/>
                </a:solidFill>
                <a:latin typeface="+mj-lt"/>
                <a:ea typeface="+mj-ea"/>
                <a:cs typeface="+mj-cs"/>
              </a:rPr>
              <a:t>فقال ابرام للوط لا تكن مخاصمة بيني وبينك وبين رعاتي ورعاتك.لاننا نحن اخوان.(تك 13: 8)</a:t>
            </a:r>
            <a:endParaRPr lang="en-GB" sz="3200" b="1" dirty="0" smtClean="0">
              <a:solidFill>
                <a:schemeClr val="bg1"/>
              </a:solidFill>
              <a:latin typeface="+mj-lt"/>
              <a:ea typeface="+mj-ea"/>
              <a:cs typeface="+mj-cs"/>
            </a:endParaRPr>
          </a:p>
        </p:txBody>
      </p:sp>
    </p:spTree>
    <p:extLst>
      <p:ext uri="{BB962C8B-B14F-4D97-AF65-F5344CB8AC3E}">
        <p14:creationId xmlns:p14="http://schemas.microsoft.com/office/powerpoint/2010/main" val="39228751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http://cashboardapp.com/blog_assets/2014/02/find-a-business-mentor.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328613" y="365125"/>
            <a:ext cx="11025187" cy="2017857"/>
          </a:xfrm>
          <a:solidFill>
            <a:srgbClr val="C00000">
              <a:alpha val="54902"/>
            </a:srgbClr>
          </a:solidFill>
        </p:spPr>
        <p:txBody>
          <a:bodyPr vert="horz" lIns="91440" tIns="45720" rIns="91440" bIns="45720" rtlCol="0" anchor="b">
            <a:normAutofit/>
          </a:bodyPr>
          <a:lstStyle/>
          <a:p>
            <a:pPr algn="ctr" rtl="1"/>
            <a:r>
              <a:rPr lang="en-GB" sz="4000" b="1" dirty="0">
                <a:solidFill>
                  <a:schemeClr val="bg1"/>
                </a:solidFill>
              </a:rPr>
              <a:t>Before engaging in </a:t>
            </a:r>
            <a:r>
              <a:rPr lang="en-GB" sz="4000" b="1" dirty="0" err="1">
                <a:solidFill>
                  <a:schemeClr val="bg1"/>
                </a:solidFill>
              </a:rPr>
              <a:t>Carefrontation</a:t>
            </a:r>
            <a:r>
              <a:rPr lang="en-GB" sz="4000" b="1" dirty="0">
                <a:solidFill>
                  <a:schemeClr val="bg1"/>
                </a:solidFill>
              </a:rPr>
              <a:t> consider the E.T.A</a:t>
            </a:r>
            <a:r>
              <a:rPr lang="en-GB" sz="4000" b="1" dirty="0" smtClean="0">
                <a:solidFill>
                  <a:schemeClr val="bg1"/>
                </a:solidFill>
              </a:rPr>
              <a:t>.</a:t>
            </a:r>
            <a:br>
              <a:rPr lang="en-GB" sz="4000" b="1" dirty="0" smtClean="0">
                <a:solidFill>
                  <a:schemeClr val="bg1"/>
                </a:solidFill>
              </a:rPr>
            </a:br>
            <a:r>
              <a:rPr lang="ar-EG" sz="4000" b="1" dirty="0" smtClean="0">
                <a:solidFill>
                  <a:schemeClr val="bg1"/>
                </a:solidFill>
              </a:rPr>
              <a:t> قبل الدخول في كيفية المصارحة بحب  لاحظ الـ E.T.A</a:t>
            </a:r>
            <a:endParaRPr lang="en-GB" sz="4000" b="1" dirty="0">
              <a:solidFill>
                <a:schemeClr val="bg1"/>
              </a:solidFill>
            </a:endParaRPr>
          </a:p>
        </p:txBody>
      </p:sp>
      <p:sp>
        <p:nvSpPr>
          <p:cNvPr id="3" name="Content Placeholder 2"/>
          <p:cNvSpPr>
            <a:spLocks noGrp="1"/>
          </p:cNvSpPr>
          <p:nvPr>
            <p:ph idx="1"/>
          </p:nvPr>
        </p:nvSpPr>
        <p:spPr>
          <a:xfrm>
            <a:off x="401786" y="2466110"/>
            <a:ext cx="11035145" cy="1384156"/>
          </a:xfrm>
          <a:solidFill>
            <a:srgbClr val="00B050">
              <a:alpha val="60000"/>
            </a:srgbClr>
          </a:solidFill>
        </p:spPr>
        <p:txBody>
          <a:bodyPr vert="horz" lIns="91440" tIns="45720" rIns="91440" bIns="45720" rtlCol="0" anchor="b">
            <a:noAutofit/>
          </a:bodyPr>
          <a:lstStyle/>
          <a:p>
            <a:pPr marL="0" algn="ctr">
              <a:spcBef>
                <a:spcPct val="0"/>
              </a:spcBef>
              <a:buNone/>
            </a:pPr>
            <a:r>
              <a:rPr lang="en-GB" b="1" dirty="0">
                <a:solidFill>
                  <a:schemeClr val="bg1"/>
                </a:solidFill>
                <a:latin typeface="+mj-lt"/>
                <a:ea typeface="+mj-ea"/>
                <a:cs typeface="+mj-cs"/>
              </a:rPr>
              <a:t>ENVIRONMENT : Choose the most appropriate place to talk to someone.</a:t>
            </a:r>
            <a:br>
              <a:rPr lang="en-GB" b="1" dirty="0">
                <a:solidFill>
                  <a:schemeClr val="bg1"/>
                </a:solidFill>
                <a:latin typeface="+mj-lt"/>
                <a:ea typeface="+mj-ea"/>
                <a:cs typeface="+mj-cs"/>
              </a:rPr>
            </a:br>
            <a:r>
              <a:rPr lang="ar-EG" b="1" dirty="0" smtClean="0">
                <a:solidFill>
                  <a:schemeClr val="bg1"/>
                </a:solidFill>
              </a:rPr>
              <a:t> الجو المحيط: اختار المكان الأنسب للتكلم مع شخص ما</a:t>
            </a:r>
            <a:endParaRPr lang="en-GB" b="1" dirty="0">
              <a:solidFill>
                <a:schemeClr val="bg1"/>
              </a:solidFill>
              <a:latin typeface="+mj-lt"/>
              <a:ea typeface="+mj-ea"/>
              <a:cs typeface="+mj-cs"/>
            </a:endParaRPr>
          </a:p>
        </p:txBody>
      </p:sp>
      <p:sp>
        <p:nvSpPr>
          <p:cNvPr id="4" name="Content Placeholder 2"/>
          <p:cNvSpPr txBox="1">
            <a:spLocks/>
          </p:cNvSpPr>
          <p:nvPr/>
        </p:nvSpPr>
        <p:spPr>
          <a:xfrm>
            <a:off x="387932" y="3943637"/>
            <a:ext cx="11035145" cy="1307234"/>
          </a:xfrm>
          <a:prstGeom prst="rect">
            <a:avLst/>
          </a:prstGeom>
          <a:solidFill>
            <a:srgbClr val="C00000">
              <a:alpha val="45098"/>
            </a:srgbClr>
          </a:solidFill>
        </p:spPr>
        <p:txBody>
          <a:bodyPr vert="horz" lIns="91440" tIns="45720" rIns="91440" bIns="45720" rtlCol="0" anchor="b">
            <a:noAutofit/>
          </a:bodyPr>
          <a:lstStyle>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TIMING:  Timing is so important. Make sure you have had time to ‘cool down’ from your subjective opinions</a:t>
            </a:r>
            <a:r>
              <a:rPr lang="en-GB" dirty="0" smtClean="0"/>
              <a:t>.</a:t>
            </a:r>
          </a:p>
          <a:p>
            <a:r>
              <a:rPr lang="ar-EG" dirty="0" smtClean="0"/>
              <a:t>التوقيت: التوقيت مهم جدا. تأكد أنك أخذت وقتك لتهدأ من وجهة نظرك الغير موضوعية.</a:t>
            </a:r>
            <a:endParaRPr lang="en-GB" dirty="0"/>
          </a:p>
        </p:txBody>
      </p:sp>
      <p:sp>
        <p:nvSpPr>
          <p:cNvPr id="5" name="Content Placeholder 2"/>
          <p:cNvSpPr txBox="1">
            <a:spLocks/>
          </p:cNvSpPr>
          <p:nvPr/>
        </p:nvSpPr>
        <p:spPr>
          <a:xfrm>
            <a:off x="415641" y="5302377"/>
            <a:ext cx="11357259" cy="1389368"/>
          </a:xfrm>
          <a:prstGeom prst="rect">
            <a:avLst/>
          </a:prstGeom>
          <a:solidFill>
            <a:srgbClr val="002060">
              <a:alpha val="54902"/>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APPROACH : Consider your approach. You might approach the same person different ways under different circumstances</a:t>
            </a:r>
            <a:r>
              <a:rPr lang="en-GB" dirty="0" smtClean="0"/>
              <a:t>.</a:t>
            </a:r>
            <a:endParaRPr lang="ar-EG" dirty="0" smtClean="0"/>
          </a:p>
          <a:p>
            <a:r>
              <a:rPr lang="ar-EG" dirty="0" smtClean="0"/>
              <a:t>الاسلوب : خذ بالك من اسلوبك. قد تتكلم مع نفس الشخص بطرق مختلفة حسب الظروف المختلفة.</a:t>
            </a:r>
            <a:endParaRPr lang="en-GB" dirty="0"/>
          </a:p>
        </p:txBody>
      </p:sp>
      <p:sp>
        <p:nvSpPr>
          <p:cNvPr id="17412" name="AutoShape 4" descr="Image result for chat over coffee"/>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EG"/>
          </a:p>
        </p:txBody>
      </p:sp>
    </p:spTree>
    <p:extLst>
      <p:ext uri="{BB962C8B-B14F-4D97-AF65-F5344CB8AC3E}">
        <p14:creationId xmlns:p14="http://schemas.microsoft.com/office/powerpoint/2010/main" val="25902435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linds(horizontal)">
                                      <p:cBhvr>
                                        <p:cTn id="12" dur="500"/>
                                        <p:tgtEl>
                                          <p:spTgt spid="3">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cashboardapp.com/blog_assets/2014/02/find-a-business-mentor.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solidFill>
            <a:srgbClr val="C00000">
              <a:alpha val="61176"/>
            </a:srgbClr>
          </a:solidFill>
        </p:spPr>
        <p:txBody>
          <a:bodyPr vert="horz" lIns="91440" tIns="45720" rIns="91440" bIns="45720" rtlCol="0" anchor="b">
            <a:normAutofit/>
          </a:bodyPr>
          <a:lstStyle/>
          <a:p>
            <a:pPr algn="ctr" rtl="1"/>
            <a:r>
              <a:rPr lang="en-GB" b="1" dirty="0" smtClean="0">
                <a:solidFill>
                  <a:schemeClr val="bg1"/>
                </a:solidFill>
              </a:rPr>
              <a:t>Seven </a:t>
            </a:r>
            <a:r>
              <a:rPr lang="en-GB" b="1" dirty="0">
                <a:solidFill>
                  <a:schemeClr val="bg1"/>
                </a:solidFill>
              </a:rPr>
              <a:t>Bridges to </a:t>
            </a:r>
            <a:r>
              <a:rPr lang="en-GB" b="1" dirty="0" err="1" smtClean="0">
                <a:solidFill>
                  <a:schemeClr val="bg1"/>
                </a:solidFill>
              </a:rPr>
              <a:t>Carefrontation</a:t>
            </a:r>
            <a:r>
              <a:rPr lang="en-GB" b="1" dirty="0" smtClean="0">
                <a:solidFill>
                  <a:schemeClr val="bg1"/>
                </a:solidFill>
              </a:rPr>
              <a:t> </a:t>
            </a:r>
            <a:r>
              <a:rPr lang="en-GB" b="1" dirty="0">
                <a:solidFill>
                  <a:schemeClr val="bg1"/>
                </a:solidFill>
              </a:rPr>
              <a:t/>
            </a:r>
            <a:br>
              <a:rPr lang="en-GB" b="1" dirty="0">
                <a:solidFill>
                  <a:schemeClr val="bg1"/>
                </a:solidFill>
              </a:rPr>
            </a:br>
            <a:r>
              <a:rPr lang="en-GB" b="1" dirty="0" smtClean="0">
                <a:solidFill>
                  <a:schemeClr val="bg1"/>
                </a:solidFill>
              </a:rPr>
              <a:t> </a:t>
            </a:r>
            <a:r>
              <a:rPr lang="ar-EG" b="1" dirty="0" smtClean="0">
                <a:solidFill>
                  <a:schemeClr val="bg1"/>
                </a:solidFill>
              </a:rPr>
              <a:t>سبعة جسور للمواجهة بحب</a:t>
            </a:r>
            <a:endParaRPr lang="en-GB" b="1" dirty="0">
              <a:solidFill>
                <a:schemeClr val="bg1"/>
              </a:solidFill>
            </a:endParaRPr>
          </a:p>
        </p:txBody>
      </p:sp>
      <p:sp>
        <p:nvSpPr>
          <p:cNvPr id="3" name="Content Placeholder 2"/>
          <p:cNvSpPr>
            <a:spLocks noGrp="1"/>
          </p:cNvSpPr>
          <p:nvPr>
            <p:ph idx="1"/>
          </p:nvPr>
        </p:nvSpPr>
        <p:spPr>
          <a:xfrm>
            <a:off x="914400" y="2476501"/>
            <a:ext cx="10515600" cy="1427017"/>
          </a:xfrm>
          <a:solidFill>
            <a:srgbClr val="00B050">
              <a:alpha val="60000"/>
            </a:srgbClr>
          </a:solidFill>
        </p:spPr>
        <p:txBody>
          <a:bodyPr vert="horz" lIns="91440" tIns="45720" rIns="91440" bIns="45720" rtlCol="0" anchor="b">
            <a:noAutofit/>
          </a:bodyPr>
          <a:lstStyle/>
          <a:p>
            <a:pPr marL="0" algn="ctr">
              <a:spcBef>
                <a:spcPct val="0"/>
              </a:spcBef>
              <a:buNone/>
            </a:pPr>
            <a:r>
              <a:rPr lang="en-GB" b="1" dirty="0">
                <a:solidFill>
                  <a:schemeClr val="bg1"/>
                </a:solidFill>
                <a:latin typeface="+mj-lt"/>
                <a:ea typeface="+mj-ea"/>
                <a:cs typeface="+mj-cs"/>
              </a:rPr>
              <a:t>This is </a:t>
            </a:r>
            <a:r>
              <a:rPr lang="en-GB" b="1" dirty="0">
                <a:solidFill>
                  <a:schemeClr val="bg1"/>
                </a:solidFill>
                <a:latin typeface="+mj-lt"/>
                <a:ea typeface="+mj-ea"/>
                <a:cs typeface="+mj-cs"/>
              </a:rPr>
              <a:t>a framework </a:t>
            </a:r>
            <a:r>
              <a:rPr lang="en-GB" b="1" dirty="0">
                <a:solidFill>
                  <a:schemeClr val="bg1"/>
                </a:solidFill>
                <a:latin typeface="+mj-lt"/>
                <a:ea typeface="+mj-ea"/>
                <a:cs typeface="+mj-cs"/>
              </a:rPr>
              <a:t>and guide to help you gain confidence when dealing with </a:t>
            </a:r>
            <a:r>
              <a:rPr lang="en-GB" b="1" dirty="0">
                <a:solidFill>
                  <a:schemeClr val="bg1"/>
                </a:solidFill>
                <a:latin typeface="+mj-lt"/>
                <a:ea typeface="+mj-ea"/>
                <a:cs typeface="+mj-cs"/>
              </a:rPr>
              <a:t>conflicts. </a:t>
            </a:r>
          </a:p>
          <a:p>
            <a:pPr marL="0" algn="ctr">
              <a:spcBef>
                <a:spcPct val="0"/>
              </a:spcBef>
              <a:buNone/>
            </a:pPr>
            <a:r>
              <a:rPr lang="ar-EG" b="1" dirty="0">
                <a:solidFill>
                  <a:schemeClr val="bg1"/>
                </a:solidFill>
                <a:latin typeface="+mj-lt"/>
                <a:ea typeface="+mj-ea"/>
                <a:cs typeface="+mj-cs"/>
              </a:rPr>
              <a:t>هذا الإطار لمساعدتك وارشادك في اكتساب الثقة عند التعامل مع الصراعات.</a:t>
            </a:r>
            <a:endParaRPr lang="en-GB" b="1" dirty="0">
              <a:solidFill>
                <a:schemeClr val="bg1"/>
              </a:solidFill>
              <a:latin typeface="+mj-lt"/>
              <a:ea typeface="+mj-ea"/>
              <a:cs typeface="+mj-cs"/>
            </a:endParaRPr>
          </a:p>
        </p:txBody>
      </p:sp>
      <p:sp>
        <p:nvSpPr>
          <p:cNvPr id="4" name="Content Placeholder 2"/>
          <p:cNvSpPr txBox="1">
            <a:spLocks/>
          </p:cNvSpPr>
          <p:nvPr/>
        </p:nvSpPr>
        <p:spPr>
          <a:xfrm>
            <a:off x="895350" y="5138738"/>
            <a:ext cx="10515600" cy="1014413"/>
          </a:xfrm>
          <a:prstGeom prst="rect">
            <a:avLst/>
          </a:prstGeom>
          <a:solidFill>
            <a:srgbClr val="002060">
              <a:alpha val="54902"/>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It’s </a:t>
            </a:r>
            <a:r>
              <a:rPr lang="en-GB" dirty="0"/>
              <a:t>designed to help you build, not burn, bridges</a:t>
            </a:r>
            <a:r>
              <a:rPr lang="en-GB" dirty="0"/>
              <a:t>.</a:t>
            </a:r>
          </a:p>
          <a:p>
            <a:r>
              <a:rPr lang="ar-EG" dirty="0"/>
              <a:t>طريقة مصممة لمساعدتك في بناء الجسور، وليس حرق الجسور.</a:t>
            </a:r>
            <a:r>
              <a:rPr lang="en-GB" dirty="0"/>
              <a:t> </a:t>
            </a:r>
            <a:endParaRPr lang="en-GB" dirty="0"/>
          </a:p>
        </p:txBody>
      </p:sp>
    </p:spTree>
    <p:extLst>
      <p:ext uri="{BB962C8B-B14F-4D97-AF65-F5344CB8AC3E}">
        <p14:creationId xmlns:p14="http://schemas.microsoft.com/office/powerpoint/2010/main" val="389051688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edg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edg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edg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edge">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tatic1.squarespace.com/static/54228f4fe4b051a6a43f83d0/t/547358f8e4b08d2565e37ea8/1416845568623/Counselling+05+copy.jpeg?format=1500w"/>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solidFill>
            <a:srgbClr val="C00000">
              <a:alpha val="60000"/>
            </a:srgbClr>
          </a:solidFill>
        </p:spPr>
        <p:txBody>
          <a:bodyPr vert="horz" lIns="91440" tIns="45720" rIns="91440" bIns="45720" rtlCol="0" anchor="b">
            <a:normAutofit/>
          </a:bodyPr>
          <a:lstStyle/>
          <a:p>
            <a:pPr algn="ctr" rtl="1"/>
            <a:r>
              <a:rPr lang="en-GB" b="1" dirty="0">
                <a:solidFill>
                  <a:schemeClr val="bg1"/>
                </a:solidFill>
              </a:rPr>
              <a:t>BRIDGE </a:t>
            </a:r>
            <a:r>
              <a:rPr lang="en-GB" b="1" dirty="0" smtClean="0">
                <a:solidFill>
                  <a:schemeClr val="bg1"/>
                </a:solidFill>
              </a:rPr>
              <a:t>1: </a:t>
            </a:r>
            <a:r>
              <a:rPr lang="en-GB" b="1" dirty="0" smtClean="0">
                <a:solidFill>
                  <a:schemeClr val="bg1"/>
                </a:solidFill>
              </a:rPr>
              <a:t>Mental Preparation Step</a:t>
            </a:r>
            <a:r>
              <a:rPr lang="en-GB" b="1" dirty="0" smtClean="0">
                <a:solidFill>
                  <a:schemeClr val="bg1"/>
                </a:solidFill>
              </a:rPr>
              <a:t/>
            </a:r>
            <a:br>
              <a:rPr lang="en-GB" b="1" dirty="0" smtClean="0">
                <a:solidFill>
                  <a:schemeClr val="bg1"/>
                </a:solidFill>
              </a:rPr>
            </a:br>
            <a:r>
              <a:rPr lang="ar-EG" b="1" dirty="0" smtClean="0">
                <a:solidFill>
                  <a:schemeClr val="bg1"/>
                </a:solidFill>
              </a:rPr>
              <a:t>جسر 1:  </a:t>
            </a:r>
            <a:r>
              <a:rPr lang="ar-EG" b="1" dirty="0" smtClean="0">
                <a:solidFill>
                  <a:schemeClr val="bg1"/>
                </a:solidFill>
              </a:rPr>
              <a:t>الاعداد العقلي</a:t>
            </a:r>
            <a:endParaRPr lang="en-GB" b="1" dirty="0">
              <a:solidFill>
                <a:schemeClr val="bg1"/>
              </a:solidFill>
            </a:endParaRPr>
          </a:p>
        </p:txBody>
      </p:sp>
      <p:sp>
        <p:nvSpPr>
          <p:cNvPr id="5" name="Title 1"/>
          <p:cNvSpPr txBox="1">
            <a:spLocks/>
          </p:cNvSpPr>
          <p:nvPr/>
        </p:nvSpPr>
        <p:spPr>
          <a:xfrm>
            <a:off x="651179" y="1745654"/>
            <a:ext cx="11153486" cy="1399307"/>
          </a:xfrm>
          <a:prstGeom prst="rect">
            <a:avLst/>
          </a:prstGeom>
          <a:solidFill>
            <a:srgbClr val="002060">
              <a:alpha val="54902"/>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Approach… the person with high self esteem and an attitude of helping the person to solve a problem or improve performance</a:t>
            </a:r>
            <a:r>
              <a:rPr lang="en-GB" dirty="0"/>
              <a:t>.</a:t>
            </a:r>
          </a:p>
          <a:p>
            <a:r>
              <a:rPr lang="ar-EG" dirty="0"/>
              <a:t>اقترب من الشخص بثقة، اتخذ موقف مساعدة الشخص على حل مشكلة أو تحسين الأداء.</a:t>
            </a:r>
            <a:endParaRPr lang="en-GB" dirty="0"/>
          </a:p>
        </p:txBody>
      </p:sp>
      <p:sp>
        <p:nvSpPr>
          <p:cNvPr id="4" name="Title 1"/>
          <p:cNvSpPr txBox="1">
            <a:spLocks/>
          </p:cNvSpPr>
          <p:nvPr/>
        </p:nvSpPr>
        <p:spPr>
          <a:xfrm>
            <a:off x="657529" y="3235879"/>
            <a:ext cx="11153486" cy="1308390"/>
          </a:xfrm>
          <a:prstGeom prst="rect">
            <a:avLst/>
          </a:prstGeom>
          <a:solidFill>
            <a:srgbClr val="C00000">
              <a:alpha val="45098"/>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
            </a:r>
            <a:br>
              <a:rPr lang="en-GB" dirty="0"/>
            </a:br>
            <a:r>
              <a:rPr lang="en-GB" dirty="0"/>
              <a:t>Make the approach at a time when you are in control of your emotions. This is a mental preparation </a:t>
            </a:r>
            <a:r>
              <a:rPr lang="en-GB" dirty="0"/>
              <a:t>step</a:t>
            </a:r>
          </a:p>
          <a:p>
            <a:r>
              <a:rPr lang="ar-EG" dirty="0"/>
              <a:t>ابدأ عندما تستطيع السيطرة على عواطفك. هذه خطوة الإعداد العقلي</a:t>
            </a:r>
            <a:endParaRPr lang="en-GB" dirty="0"/>
          </a:p>
        </p:txBody>
      </p:sp>
      <p:sp>
        <p:nvSpPr>
          <p:cNvPr id="6" name="Content Placeholder 2"/>
          <p:cNvSpPr txBox="1">
            <a:spLocks/>
          </p:cNvSpPr>
          <p:nvPr/>
        </p:nvSpPr>
        <p:spPr>
          <a:xfrm>
            <a:off x="706597" y="4655126"/>
            <a:ext cx="11153486" cy="2050470"/>
          </a:xfrm>
          <a:prstGeom prst="rect">
            <a:avLst/>
          </a:prstGeom>
          <a:solidFill>
            <a:srgbClr val="002060">
              <a:alpha val="54902"/>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During the dialogue, separate the person from the behaviour.  </a:t>
            </a:r>
            <a:r>
              <a:rPr lang="en-GB" dirty="0"/>
              <a:t>You </a:t>
            </a:r>
            <a:r>
              <a:rPr lang="en-GB" dirty="0"/>
              <a:t>can affirm someone as valuable and address a specific issue or behaviour</a:t>
            </a:r>
            <a:r>
              <a:rPr lang="en-GB" dirty="0"/>
              <a:t>.</a:t>
            </a:r>
          </a:p>
          <a:p>
            <a:r>
              <a:rPr lang="ar-EG" dirty="0"/>
              <a:t>أثناء الحوار، افصل ما بين الشخص وبين سلوكه. يمكن أن تؤكد قيمة الشخص وفي نفس الوقت تعالج مشكلة أو سلوك محدد.</a:t>
            </a:r>
            <a:endParaRPr lang="en-GB" dirty="0"/>
          </a:p>
        </p:txBody>
      </p:sp>
    </p:spTree>
    <p:extLst>
      <p:ext uri="{BB962C8B-B14F-4D97-AF65-F5344CB8AC3E}">
        <p14:creationId xmlns:p14="http://schemas.microsoft.com/office/powerpoint/2010/main" val="859320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tatic1.squarespace.com/static/54228f4fe4b051a6a43f83d0/t/547358f8e4b08d2565e37ea8/1416845568623/Counselling+05+copy.jpeg?format=1500w"/>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solidFill>
            <a:srgbClr val="C00000">
              <a:alpha val="60000"/>
            </a:srgbClr>
          </a:solidFill>
        </p:spPr>
        <p:txBody>
          <a:bodyPr vert="horz" lIns="91440" tIns="45720" rIns="91440" bIns="45720" rtlCol="0" anchor="b">
            <a:normAutofit/>
          </a:bodyPr>
          <a:lstStyle/>
          <a:p>
            <a:pPr algn="ctr" rtl="1"/>
            <a:r>
              <a:rPr lang="en-GB" b="1" dirty="0">
                <a:solidFill>
                  <a:schemeClr val="bg1"/>
                </a:solidFill>
              </a:rPr>
              <a:t>BRIDGE 1: Mental Preparation Step</a:t>
            </a:r>
            <a:br>
              <a:rPr lang="en-GB" b="1" dirty="0">
                <a:solidFill>
                  <a:schemeClr val="bg1"/>
                </a:solidFill>
              </a:rPr>
            </a:br>
            <a:r>
              <a:rPr lang="ar-EG" b="1" dirty="0">
                <a:solidFill>
                  <a:schemeClr val="bg1"/>
                </a:solidFill>
              </a:rPr>
              <a:t>جسر 1:  الاعداد العقلي</a:t>
            </a:r>
            <a:endParaRPr lang="en-GB" b="1" dirty="0">
              <a:solidFill>
                <a:schemeClr val="bg1"/>
              </a:solidFill>
            </a:endParaRPr>
          </a:p>
        </p:txBody>
      </p:sp>
      <p:sp>
        <p:nvSpPr>
          <p:cNvPr id="3" name="Content Placeholder 2"/>
          <p:cNvSpPr>
            <a:spLocks noGrp="1"/>
          </p:cNvSpPr>
          <p:nvPr>
            <p:ph idx="1"/>
          </p:nvPr>
        </p:nvSpPr>
        <p:spPr>
          <a:xfrm>
            <a:off x="957260" y="2946635"/>
            <a:ext cx="10525124" cy="969571"/>
          </a:xfrm>
          <a:solidFill>
            <a:srgbClr val="00B050">
              <a:alpha val="30196"/>
            </a:srgbClr>
          </a:solidFill>
        </p:spPr>
        <p:txBody>
          <a:bodyPr vert="horz" lIns="91440" tIns="45720" rIns="91440" bIns="45720" rtlCol="0" anchor="b">
            <a:noAutofit/>
          </a:bodyPr>
          <a:lstStyle/>
          <a:p>
            <a:pPr marL="0" algn="ctr">
              <a:spcBef>
                <a:spcPct val="0"/>
              </a:spcBef>
              <a:buNone/>
            </a:pPr>
            <a:r>
              <a:rPr lang="en-GB" b="1" dirty="0">
                <a:solidFill>
                  <a:schemeClr val="bg1"/>
                </a:solidFill>
                <a:latin typeface="+mj-lt"/>
                <a:ea typeface="+mj-ea"/>
                <a:cs typeface="+mj-cs"/>
              </a:rPr>
              <a:t>Can we have a </a:t>
            </a:r>
            <a:r>
              <a:rPr lang="en-GB" b="1" dirty="0" smtClean="0">
                <a:solidFill>
                  <a:schemeClr val="bg1"/>
                </a:solidFill>
                <a:latin typeface="+mj-lt"/>
                <a:ea typeface="+mj-ea"/>
                <a:cs typeface="+mj-cs"/>
              </a:rPr>
              <a:t>chat? Can </a:t>
            </a:r>
            <a:r>
              <a:rPr lang="en-GB" b="1" dirty="0">
                <a:solidFill>
                  <a:schemeClr val="bg1"/>
                </a:solidFill>
                <a:latin typeface="+mj-lt"/>
                <a:ea typeface="+mj-ea"/>
                <a:cs typeface="+mj-cs"/>
              </a:rPr>
              <a:t>I please give you some feedback</a:t>
            </a:r>
            <a:r>
              <a:rPr lang="en-GB" b="1" dirty="0" smtClean="0">
                <a:solidFill>
                  <a:schemeClr val="bg1"/>
                </a:solidFill>
                <a:latin typeface="+mj-lt"/>
                <a:ea typeface="+mj-ea"/>
                <a:cs typeface="+mj-cs"/>
              </a:rPr>
              <a:t>?</a:t>
            </a:r>
          </a:p>
          <a:p>
            <a:pPr marL="0" algn="ctr">
              <a:spcBef>
                <a:spcPct val="0"/>
              </a:spcBef>
              <a:buNone/>
            </a:pPr>
            <a:r>
              <a:rPr lang="ar-EG" b="1" dirty="0" smtClean="0">
                <a:solidFill>
                  <a:schemeClr val="bg1"/>
                </a:solidFill>
              </a:rPr>
              <a:t>ممكن نتكلم؟ هل يمكنني أقدم لك بعض الملاحظات؟</a:t>
            </a:r>
            <a:endParaRPr lang="en-GB" b="1" dirty="0">
              <a:solidFill>
                <a:schemeClr val="bg1"/>
              </a:solidFill>
              <a:latin typeface="+mj-lt"/>
              <a:ea typeface="+mj-ea"/>
              <a:cs typeface="+mj-cs"/>
            </a:endParaRPr>
          </a:p>
        </p:txBody>
      </p:sp>
      <p:sp>
        <p:nvSpPr>
          <p:cNvPr id="5" name="Content Placeholder 2"/>
          <p:cNvSpPr txBox="1">
            <a:spLocks/>
          </p:cNvSpPr>
          <p:nvPr/>
        </p:nvSpPr>
        <p:spPr>
          <a:xfrm>
            <a:off x="957260" y="1967345"/>
            <a:ext cx="10515600" cy="890348"/>
          </a:xfrm>
          <a:prstGeom prst="rect">
            <a:avLst/>
          </a:prstGeom>
          <a:solidFill>
            <a:srgbClr val="002060">
              <a:alpha val="54902"/>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Use the person’s name as much as </a:t>
            </a:r>
            <a:r>
              <a:rPr lang="en-GB" dirty="0"/>
              <a:t>possible</a:t>
            </a:r>
            <a:endParaRPr lang="ar-EG" dirty="0"/>
          </a:p>
          <a:p>
            <a:r>
              <a:rPr lang="ar-EG" dirty="0"/>
              <a:t>استخدم اسم الشخص قدر الإمكان</a:t>
            </a:r>
            <a:endParaRPr lang="en-GB" dirty="0"/>
          </a:p>
        </p:txBody>
      </p:sp>
      <p:sp>
        <p:nvSpPr>
          <p:cNvPr id="6" name="Content Placeholder 2"/>
          <p:cNvSpPr txBox="1">
            <a:spLocks/>
          </p:cNvSpPr>
          <p:nvPr/>
        </p:nvSpPr>
        <p:spPr>
          <a:xfrm>
            <a:off x="957260" y="4045526"/>
            <a:ext cx="10525124" cy="1288473"/>
          </a:xfrm>
          <a:prstGeom prst="rect">
            <a:avLst/>
          </a:prstGeom>
          <a:solidFill>
            <a:srgbClr val="002060">
              <a:alpha val="54902"/>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I think there are a few things we need to discuss. Can we do that</a:t>
            </a:r>
            <a:r>
              <a:rPr lang="en-GB" dirty="0"/>
              <a:t>?</a:t>
            </a:r>
          </a:p>
          <a:p>
            <a:r>
              <a:rPr lang="ar-EG" dirty="0"/>
              <a:t>أعتقد أن هناك بعض الأشياء تحتاج إلى مناقشة. هل نستطيع فعل ذلك؟</a:t>
            </a:r>
            <a:endParaRPr lang="en-GB" dirty="0"/>
          </a:p>
        </p:txBody>
      </p:sp>
      <p:sp>
        <p:nvSpPr>
          <p:cNvPr id="7" name="Content Placeholder 2"/>
          <p:cNvSpPr txBox="1">
            <a:spLocks/>
          </p:cNvSpPr>
          <p:nvPr/>
        </p:nvSpPr>
        <p:spPr>
          <a:xfrm>
            <a:off x="957260" y="5545914"/>
            <a:ext cx="10525124" cy="951868"/>
          </a:xfrm>
          <a:prstGeom prst="rect">
            <a:avLst/>
          </a:prstGeom>
          <a:solidFill>
            <a:srgbClr val="C00000">
              <a:alpha val="30196"/>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Can I have some open communication with you</a:t>
            </a:r>
            <a:r>
              <a:rPr lang="en-GB" dirty="0" smtClean="0"/>
              <a:t>?</a:t>
            </a:r>
          </a:p>
          <a:p>
            <a:r>
              <a:rPr lang="ar-EG" dirty="0" smtClean="0"/>
              <a:t>هل ممكن اتواصل معك بشكل مفتوح؟</a:t>
            </a:r>
            <a:endParaRPr lang="en-GB" dirty="0"/>
          </a:p>
        </p:txBody>
      </p:sp>
    </p:spTree>
    <p:extLst>
      <p:ext uri="{BB962C8B-B14F-4D97-AF65-F5344CB8AC3E}">
        <p14:creationId xmlns:p14="http://schemas.microsoft.com/office/powerpoint/2010/main" val="256485416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ssolve">
                                      <p:cBhvr>
                                        <p:cTn id="12" dur="500"/>
                                        <p:tgtEl>
                                          <p:spTgt spid="3">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highspeedtraining.co.uk/hub/wp-content/uploads/2014/01/Conflict_Management_1.jpg"/>
          <p:cNvPicPr>
            <a:picLocks noChangeAspect="1" noChangeArrowheads="1"/>
          </p:cNvPicPr>
          <p:nvPr/>
        </p:nvPicPr>
        <p:blipFill>
          <a:blip r:embed="rId2"/>
          <a:srcRect/>
          <a:stretch>
            <a:fillRect/>
          </a:stretch>
        </p:blipFill>
        <p:spPr bwMode="auto">
          <a:xfrm>
            <a:off x="-1" y="0"/>
            <a:ext cx="12237093" cy="6858000"/>
          </a:xfrm>
          <a:prstGeom prst="rect">
            <a:avLst/>
          </a:prstGeom>
          <a:noFill/>
        </p:spPr>
      </p:pic>
      <p:sp>
        <p:nvSpPr>
          <p:cNvPr id="2" name="Title 1"/>
          <p:cNvSpPr>
            <a:spLocks noGrp="1"/>
          </p:cNvSpPr>
          <p:nvPr>
            <p:ph type="title"/>
          </p:nvPr>
        </p:nvSpPr>
        <p:spPr>
          <a:xfrm>
            <a:off x="1762126" y="473871"/>
            <a:ext cx="8672512" cy="1343025"/>
          </a:xfrm>
          <a:solidFill>
            <a:srgbClr val="002060">
              <a:alpha val="50196"/>
            </a:srgbClr>
          </a:solidFill>
        </p:spPr>
        <p:txBody>
          <a:bodyPr vert="horz" lIns="91440" tIns="45720" rIns="91440" bIns="45720" rtlCol="0" anchor="b">
            <a:noAutofit/>
          </a:bodyPr>
          <a:lstStyle/>
          <a:p>
            <a:pPr algn="ctr">
              <a:buFont typeface="Arial" panose="020B0604020202020204" pitchFamily="34" charset="0"/>
            </a:pPr>
            <a:r>
              <a:rPr lang="en-GB" sz="3200" b="1" dirty="0">
                <a:solidFill>
                  <a:schemeClr val="bg1"/>
                </a:solidFill>
              </a:rPr>
              <a:t>Avoiding conflict seems to be one of the biggest issues in dealing with people</a:t>
            </a:r>
            <a:br>
              <a:rPr lang="en-GB" sz="3200" b="1" dirty="0">
                <a:solidFill>
                  <a:schemeClr val="bg1"/>
                </a:solidFill>
              </a:rPr>
            </a:br>
            <a:r>
              <a:rPr lang="ar-EG" sz="3200" b="1" dirty="0" smtClean="0">
                <a:solidFill>
                  <a:schemeClr val="bg1"/>
                </a:solidFill>
              </a:rPr>
              <a:t> يبدو أن تجنب الصراع هو من أكبر المشاكل في التعامل مع الناس</a:t>
            </a:r>
            <a:endParaRPr lang="en-GB" sz="3200" b="1" dirty="0">
              <a:solidFill>
                <a:schemeClr val="bg1"/>
              </a:solidFill>
            </a:endParaRPr>
          </a:p>
        </p:txBody>
      </p:sp>
      <p:sp>
        <p:nvSpPr>
          <p:cNvPr id="3" name="Title 1"/>
          <p:cNvSpPr txBox="1">
            <a:spLocks/>
          </p:cNvSpPr>
          <p:nvPr/>
        </p:nvSpPr>
        <p:spPr>
          <a:xfrm>
            <a:off x="1666876" y="4869873"/>
            <a:ext cx="8672512" cy="1626177"/>
          </a:xfrm>
          <a:prstGeom prst="rect">
            <a:avLst/>
          </a:prstGeom>
          <a:solidFill>
            <a:srgbClr val="C00000">
              <a:alpha val="50196"/>
            </a:srgbClr>
          </a:solidFill>
        </p:spPr>
        <p:txBody>
          <a:bodyPr vert="horz" lIns="91440" tIns="45720" rIns="91440" bIns="45720" rtlCol="0" anchor="b">
            <a:noAutofit/>
          </a:bodyPr>
          <a:lstStyle>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GB" dirty="0"/>
              <a:t>The irony is the more conflict is avoided, the worse it gets. </a:t>
            </a:r>
            <a:endParaRPr lang="en-GB" dirty="0" smtClean="0"/>
          </a:p>
          <a:p>
            <a:r>
              <a:rPr lang="ar-EG" dirty="0" smtClean="0"/>
              <a:t>والمفارقة هي أنه كلما تجنبنا الصراع، كلما ازداد الأمر سوءا.</a:t>
            </a:r>
            <a:endParaRPr lang="en-GB" dirty="0"/>
          </a:p>
        </p:txBody>
      </p:sp>
    </p:spTree>
    <p:extLst>
      <p:ext uri="{BB962C8B-B14F-4D97-AF65-F5344CB8AC3E}">
        <p14:creationId xmlns:p14="http://schemas.microsoft.com/office/powerpoint/2010/main" val="232991144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pi.ning.com/files/7cuvsquBbLvL8HD*7zGnXnerpzULeNs24a3uhIzCaKXd3c4ApGDO48oAFVbPecatuhn0apG-PHPtsJmbFdV05IBSnK2HSMfg/blackandwhiteandcolorchangeperception.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solidFill>
            <a:srgbClr val="C00000">
              <a:alpha val="60000"/>
            </a:srgbClr>
          </a:solidFill>
        </p:spPr>
        <p:txBody>
          <a:bodyPr vert="horz" lIns="91440" tIns="45720" rIns="91440" bIns="45720" rtlCol="0" anchor="b">
            <a:normAutofit/>
          </a:bodyPr>
          <a:lstStyle/>
          <a:p>
            <a:pPr algn="ctr" rtl="1"/>
            <a:r>
              <a:rPr lang="en-GB" b="1" dirty="0">
                <a:solidFill>
                  <a:schemeClr val="bg1"/>
                </a:solidFill>
              </a:rPr>
              <a:t>BRIDGE </a:t>
            </a:r>
            <a:r>
              <a:rPr lang="en-GB" b="1" dirty="0" smtClean="0">
                <a:solidFill>
                  <a:schemeClr val="bg1"/>
                </a:solidFill>
              </a:rPr>
              <a:t>2: </a:t>
            </a:r>
            <a:r>
              <a:rPr lang="en-GB" b="1" dirty="0">
                <a:solidFill>
                  <a:schemeClr val="bg1"/>
                </a:solidFill>
              </a:rPr>
              <a:t>My </a:t>
            </a:r>
            <a:r>
              <a:rPr lang="en-GB" b="1" dirty="0" smtClean="0">
                <a:solidFill>
                  <a:schemeClr val="bg1"/>
                </a:solidFill>
              </a:rPr>
              <a:t>Perceptions</a:t>
            </a:r>
            <a:br>
              <a:rPr lang="en-GB" b="1" dirty="0" smtClean="0">
                <a:solidFill>
                  <a:schemeClr val="bg1"/>
                </a:solidFill>
              </a:rPr>
            </a:br>
            <a:r>
              <a:rPr lang="ar-EG" b="1" dirty="0" smtClean="0">
                <a:solidFill>
                  <a:schemeClr val="bg1"/>
                </a:solidFill>
              </a:rPr>
              <a:t>جسر 2: نظرتي (تصوري)</a:t>
            </a:r>
            <a:endParaRPr lang="en-GB" b="1" dirty="0">
              <a:solidFill>
                <a:schemeClr val="bg1"/>
              </a:solidFill>
            </a:endParaRPr>
          </a:p>
        </p:txBody>
      </p:sp>
      <p:sp>
        <p:nvSpPr>
          <p:cNvPr id="4" name="Content Placeholder 2"/>
          <p:cNvSpPr>
            <a:spLocks noGrp="1"/>
          </p:cNvSpPr>
          <p:nvPr>
            <p:ph idx="1"/>
          </p:nvPr>
        </p:nvSpPr>
        <p:spPr>
          <a:xfrm>
            <a:off x="879764" y="2286000"/>
            <a:ext cx="10515600" cy="2514599"/>
          </a:xfrm>
          <a:solidFill>
            <a:srgbClr val="00B050">
              <a:alpha val="60000"/>
            </a:srgbClr>
          </a:solidFill>
        </p:spPr>
        <p:txBody>
          <a:bodyPr vert="horz" lIns="91440" tIns="45720" rIns="91440" bIns="45720" rtlCol="0" anchor="b">
            <a:noAutofit/>
          </a:bodyPr>
          <a:lstStyle/>
          <a:p>
            <a:pPr marL="0" algn="ctr">
              <a:spcBef>
                <a:spcPct val="0"/>
              </a:spcBef>
              <a:buNone/>
            </a:pPr>
            <a:r>
              <a:rPr lang="en-GB" sz="3200" b="1" dirty="0">
                <a:solidFill>
                  <a:schemeClr val="bg1"/>
                </a:solidFill>
                <a:latin typeface="+mj-lt"/>
                <a:ea typeface="+mj-ea"/>
                <a:cs typeface="+mj-cs"/>
              </a:rPr>
              <a:t>Consider what the issue and your perception of that issue is. When communicating, be specific, truthful and factual</a:t>
            </a:r>
            <a:r>
              <a:rPr lang="en-GB" sz="3200" b="1" dirty="0">
                <a:solidFill>
                  <a:schemeClr val="bg1"/>
                </a:solidFill>
                <a:latin typeface="+mj-lt"/>
                <a:ea typeface="+mj-ea"/>
                <a:cs typeface="+mj-cs"/>
              </a:rPr>
              <a:t>.</a:t>
            </a:r>
            <a:endParaRPr lang="ar-EG" sz="3200" b="1" dirty="0">
              <a:solidFill>
                <a:schemeClr val="bg1"/>
              </a:solidFill>
              <a:latin typeface="+mj-lt"/>
              <a:ea typeface="+mj-ea"/>
              <a:cs typeface="+mj-cs"/>
            </a:endParaRPr>
          </a:p>
          <a:p>
            <a:pPr marL="0" algn="ctr">
              <a:spcBef>
                <a:spcPct val="0"/>
              </a:spcBef>
              <a:buNone/>
            </a:pPr>
            <a:r>
              <a:rPr lang="ar-EG" sz="3200" b="1" dirty="0">
                <a:solidFill>
                  <a:schemeClr val="bg1"/>
                </a:solidFill>
                <a:latin typeface="+mj-lt"/>
                <a:ea typeface="+mj-ea"/>
                <a:cs typeface="+mj-cs"/>
              </a:rPr>
              <a:t>اذكر المشكلة، ونظرتك وإدراكك لهذه المشكلة. اثناءالتوصل، كن محددا، صادقا وواقعيا.</a:t>
            </a:r>
            <a:endParaRPr lang="en-GB" sz="3200" b="1" dirty="0">
              <a:solidFill>
                <a:schemeClr val="bg1"/>
              </a:solidFill>
              <a:latin typeface="+mj-lt"/>
              <a:ea typeface="+mj-ea"/>
              <a:cs typeface="+mj-cs"/>
            </a:endParaRPr>
          </a:p>
        </p:txBody>
      </p:sp>
      <p:sp>
        <p:nvSpPr>
          <p:cNvPr id="6" name="Content Placeholder 2"/>
          <p:cNvSpPr txBox="1">
            <a:spLocks/>
          </p:cNvSpPr>
          <p:nvPr/>
        </p:nvSpPr>
        <p:spPr>
          <a:xfrm>
            <a:off x="838200" y="4862945"/>
            <a:ext cx="10515600" cy="1399310"/>
          </a:xfrm>
          <a:prstGeom prst="rect">
            <a:avLst/>
          </a:prstGeom>
          <a:solidFill>
            <a:srgbClr val="002060">
              <a:alpha val="30196"/>
            </a:srgbClr>
          </a:solidFill>
        </p:spPr>
        <p:txBody>
          <a:bodyPr vert="horz" lIns="91440" tIns="45720" rIns="91440" bIns="45720" rtlCol="0" anchor="b">
            <a:noAutofit/>
          </a:bodyPr>
          <a:lstStyle>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I have a perception I would like to give you some feedback on</a:t>
            </a:r>
            <a:r>
              <a:rPr lang="en-GB" dirty="0" smtClean="0"/>
              <a:t>…</a:t>
            </a:r>
          </a:p>
          <a:p>
            <a:r>
              <a:rPr lang="ar-EG" dirty="0" smtClean="0"/>
              <a:t>عندي تصور وأود أن أقدم لكم بعض الملاحظات على ...</a:t>
            </a:r>
            <a:endParaRPr lang="en-GB" dirty="0"/>
          </a:p>
        </p:txBody>
      </p:sp>
    </p:spTree>
    <p:extLst>
      <p:ext uri="{BB962C8B-B14F-4D97-AF65-F5344CB8AC3E}">
        <p14:creationId xmlns:p14="http://schemas.microsoft.com/office/powerpoint/2010/main" val="278652083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heel(4)">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heel(4)">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heel(4)">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api.ning.com/files/7cuvsquBbLvL8HD*7zGnXnerpzULeNs24a3uhIzCaKXd3c4ApGDO48oAFVbPecatuhn0apG-PHPtsJmbFdV05IBSnK2HSMfg/blackandwhiteandcolorchangeperception.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solidFill>
            <a:srgbClr val="C00000">
              <a:alpha val="60000"/>
            </a:srgbClr>
          </a:solidFill>
        </p:spPr>
        <p:txBody>
          <a:bodyPr vert="horz" lIns="91440" tIns="45720" rIns="91440" bIns="45720" rtlCol="0" anchor="b">
            <a:normAutofit/>
          </a:bodyPr>
          <a:lstStyle/>
          <a:p>
            <a:pPr algn="ctr" rtl="1"/>
            <a:r>
              <a:rPr lang="en-GB" b="1" dirty="0">
                <a:solidFill>
                  <a:schemeClr val="bg1"/>
                </a:solidFill>
              </a:rPr>
              <a:t>BRIDGE 2 My </a:t>
            </a:r>
            <a:r>
              <a:rPr lang="en-GB" b="1" dirty="0" smtClean="0">
                <a:solidFill>
                  <a:schemeClr val="bg1"/>
                </a:solidFill>
              </a:rPr>
              <a:t>Perceptions</a:t>
            </a:r>
            <a:br>
              <a:rPr lang="en-GB" b="1" dirty="0" smtClean="0">
                <a:solidFill>
                  <a:schemeClr val="bg1"/>
                </a:solidFill>
              </a:rPr>
            </a:br>
            <a:r>
              <a:rPr lang="ar-EG" b="1" dirty="0" smtClean="0">
                <a:solidFill>
                  <a:schemeClr val="bg1"/>
                </a:solidFill>
              </a:rPr>
              <a:t> جسر 2: نظرتي (تصوري)</a:t>
            </a:r>
            <a:endParaRPr lang="en-GB" b="1" dirty="0">
              <a:solidFill>
                <a:schemeClr val="bg1"/>
              </a:solidFill>
            </a:endParaRPr>
          </a:p>
        </p:txBody>
      </p:sp>
      <p:sp>
        <p:nvSpPr>
          <p:cNvPr id="3" name="Content Placeholder 2"/>
          <p:cNvSpPr>
            <a:spLocks noGrp="1"/>
          </p:cNvSpPr>
          <p:nvPr>
            <p:ph idx="1"/>
          </p:nvPr>
        </p:nvSpPr>
        <p:spPr>
          <a:xfrm>
            <a:off x="838200" y="1825625"/>
            <a:ext cx="10515600" cy="1277793"/>
          </a:xfrm>
          <a:solidFill>
            <a:srgbClr val="00B050">
              <a:alpha val="60000"/>
            </a:srgbClr>
          </a:solidFill>
        </p:spPr>
        <p:txBody>
          <a:bodyPr vert="horz" lIns="91440" tIns="45720" rIns="91440" bIns="45720" rtlCol="0" anchor="b">
            <a:noAutofit/>
          </a:bodyPr>
          <a:lstStyle/>
          <a:p>
            <a:pPr marL="0" algn="ctr">
              <a:spcBef>
                <a:spcPct val="0"/>
              </a:spcBef>
              <a:buNone/>
            </a:pPr>
            <a:r>
              <a:rPr lang="en-GB" b="1" dirty="0">
                <a:solidFill>
                  <a:schemeClr val="bg1"/>
                </a:solidFill>
                <a:latin typeface="+mj-lt"/>
                <a:ea typeface="+mj-ea"/>
                <a:cs typeface="+mj-cs"/>
              </a:rPr>
              <a:t>When </a:t>
            </a:r>
            <a:r>
              <a:rPr lang="en-GB" b="1" dirty="0">
                <a:solidFill>
                  <a:schemeClr val="bg1"/>
                </a:solidFill>
                <a:latin typeface="+mj-lt"/>
                <a:ea typeface="+mj-ea"/>
                <a:cs typeface="+mj-cs"/>
              </a:rPr>
              <a:t>‘this’ </a:t>
            </a:r>
            <a:r>
              <a:rPr lang="en-GB" b="1" dirty="0">
                <a:solidFill>
                  <a:schemeClr val="bg1"/>
                </a:solidFill>
                <a:latin typeface="+mj-lt"/>
                <a:ea typeface="+mj-ea"/>
                <a:cs typeface="+mj-cs"/>
              </a:rPr>
              <a:t>happens … When I observe … I have noticed … When you do </a:t>
            </a:r>
            <a:r>
              <a:rPr lang="en-GB" b="1" dirty="0">
                <a:solidFill>
                  <a:schemeClr val="bg1"/>
                </a:solidFill>
                <a:latin typeface="+mj-lt"/>
                <a:ea typeface="+mj-ea"/>
                <a:cs typeface="+mj-cs"/>
              </a:rPr>
              <a:t>…</a:t>
            </a:r>
          </a:p>
          <a:p>
            <a:pPr marL="0" algn="ctr">
              <a:spcBef>
                <a:spcPct val="0"/>
              </a:spcBef>
              <a:buNone/>
            </a:pPr>
            <a:r>
              <a:rPr lang="ar-EG" b="1" dirty="0">
                <a:solidFill>
                  <a:schemeClr val="bg1"/>
                </a:solidFill>
                <a:latin typeface="+mj-lt"/>
                <a:ea typeface="+mj-ea"/>
                <a:cs typeface="+mj-cs"/>
              </a:rPr>
              <a:t>عندما يحدث ‘ذلك' ... عندما ألاحظ ... لقد لاحظت ... عندما تفعل...</a:t>
            </a:r>
            <a:endParaRPr lang="en-GB" b="1" dirty="0">
              <a:solidFill>
                <a:schemeClr val="bg1"/>
              </a:solidFill>
              <a:latin typeface="+mj-lt"/>
              <a:ea typeface="+mj-ea"/>
              <a:cs typeface="+mj-cs"/>
            </a:endParaRPr>
          </a:p>
        </p:txBody>
      </p:sp>
      <p:sp>
        <p:nvSpPr>
          <p:cNvPr id="4" name="Title 1"/>
          <p:cNvSpPr txBox="1">
            <a:spLocks/>
          </p:cNvSpPr>
          <p:nvPr/>
        </p:nvSpPr>
        <p:spPr>
          <a:xfrm>
            <a:off x="838200" y="5002214"/>
            <a:ext cx="10515600" cy="1606404"/>
          </a:xfrm>
          <a:prstGeom prst="rect">
            <a:avLst/>
          </a:prstGeom>
          <a:solidFill>
            <a:srgbClr val="002060">
              <a:alpha val="49020"/>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Describe the person’s behaviour objectively.</a:t>
            </a:r>
            <a:br>
              <a:rPr lang="en-GB" dirty="0" smtClean="0"/>
            </a:br>
            <a:r>
              <a:rPr lang="en-GB" dirty="0" smtClean="0"/>
              <a:t>I have noticed/ observed that ….</a:t>
            </a:r>
          </a:p>
          <a:p>
            <a:pPr rtl="1"/>
            <a:r>
              <a:rPr lang="ar-EG" dirty="0" smtClean="0"/>
              <a:t>اوصف سلوك الشخص بموضوعية.</a:t>
            </a:r>
          </a:p>
          <a:p>
            <a:pPr rtl="1"/>
            <a:r>
              <a:rPr lang="ar-EG" dirty="0" smtClean="0"/>
              <a:t>أنا لاحظت ...</a:t>
            </a:r>
            <a:endParaRPr lang="en-GB" dirty="0"/>
          </a:p>
        </p:txBody>
      </p:sp>
      <p:sp>
        <p:nvSpPr>
          <p:cNvPr id="5" name="Content Placeholder 2"/>
          <p:cNvSpPr txBox="1">
            <a:spLocks/>
          </p:cNvSpPr>
          <p:nvPr/>
        </p:nvSpPr>
        <p:spPr>
          <a:xfrm>
            <a:off x="838200" y="3414712"/>
            <a:ext cx="10515600" cy="1309687"/>
          </a:xfrm>
          <a:prstGeom prst="rect">
            <a:avLst/>
          </a:prstGeom>
          <a:solidFill>
            <a:srgbClr val="FF0000">
              <a:alpha val="49020"/>
            </a:srgbClr>
          </a:solidFill>
        </p:spPr>
        <p:txBody>
          <a:bodyPr vert="horz" lIns="91440" tIns="45720" rIns="91440" bIns="45720" rtlCol="0" anchor="b">
            <a:noAutofit/>
          </a:bodyPr>
          <a:lstStyle>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I may be completely off the mark … This is only my perception… This how I see it </a:t>
            </a:r>
            <a:r>
              <a:rPr lang="en-GB" dirty="0" smtClean="0"/>
              <a:t>…</a:t>
            </a:r>
          </a:p>
          <a:p>
            <a:pPr rtl="1"/>
            <a:r>
              <a:rPr lang="ar-EG" dirty="0" smtClean="0"/>
              <a:t>قد اكون مخطئ ... هذا مجرد تصوري ... هذه رؤيتي </a:t>
            </a:r>
            <a:endParaRPr lang="en-GB" dirty="0"/>
          </a:p>
        </p:txBody>
      </p:sp>
    </p:spTree>
    <p:extLst>
      <p:ext uri="{BB962C8B-B14F-4D97-AF65-F5344CB8AC3E}">
        <p14:creationId xmlns:p14="http://schemas.microsoft.com/office/powerpoint/2010/main" val="364261160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4)">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4)">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heel(4)">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tylesatlife.com/wp-content/uploads/2014/03/Health-Problems.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solidFill>
            <a:srgbClr val="C00000">
              <a:alpha val="60000"/>
            </a:srgbClr>
          </a:solidFill>
        </p:spPr>
        <p:txBody>
          <a:bodyPr vert="horz" lIns="91440" tIns="45720" rIns="91440" bIns="45720" rtlCol="0" anchor="b">
            <a:normAutofit/>
          </a:bodyPr>
          <a:lstStyle/>
          <a:p>
            <a:pPr algn="ctr" rtl="1"/>
            <a:r>
              <a:rPr lang="en-GB" b="1" dirty="0">
                <a:solidFill>
                  <a:schemeClr val="bg1"/>
                </a:solidFill>
              </a:rPr>
              <a:t>BRIDGE 3 Impact of the </a:t>
            </a:r>
            <a:r>
              <a:rPr lang="en-GB" b="1" dirty="0" smtClean="0">
                <a:solidFill>
                  <a:schemeClr val="bg1"/>
                </a:solidFill>
              </a:rPr>
              <a:t>Issue</a:t>
            </a:r>
            <a:br>
              <a:rPr lang="en-GB" b="1" dirty="0" smtClean="0">
                <a:solidFill>
                  <a:schemeClr val="bg1"/>
                </a:solidFill>
              </a:rPr>
            </a:br>
            <a:r>
              <a:rPr lang="ar-EG" b="1" dirty="0" smtClean="0">
                <a:solidFill>
                  <a:schemeClr val="bg1"/>
                </a:solidFill>
              </a:rPr>
              <a:t>جسر 3: تأثير المشكلة</a:t>
            </a:r>
            <a:endParaRPr lang="en-GB" b="1" dirty="0">
              <a:solidFill>
                <a:schemeClr val="bg1"/>
              </a:solidFill>
            </a:endParaRPr>
          </a:p>
        </p:txBody>
      </p:sp>
      <p:sp>
        <p:nvSpPr>
          <p:cNvPr id="3" name="Content Placeholder 2"/>
          <p:cNvSpPr>
            <a:spLocks noGrp="1"/>
          </p:cNvSpPr>
          <p:nvPr>
            <p:ph idx="1"/>
          </p:nvPr>
        </p:nvSpPr>
        <p:spPr>
          <a:xfrm>
            <a:off x="949037" y="1814945"/>
            <a:ext cx="10515600" cy="1540453"/>
          </a:xfrm>
          <a:solidFill>
            <a:srgbClr val="002060">
              <a:alpha val="56078"/>
            </a:srgbClr>
          </a:solidFill>
        </p:spPr>
        <p:txBody>
          <a:bodyPr vert="horz" lIns="91440" tIns="45720" rIns="91440" bIns="45720" rtlCol="0" anchor="b">
            <a:noAutofit/>
          </a:bodyPr>
          <a:lstStyle/>
          <a:p>
            <a:pPr marL="0" algn="ctr">
              <a:spcBef>
                <a:spcPct val="0"/>
              </a:spcBef>
              <a:buNone/>
            </a:pPr>
            <a:r>
              <a:rPr lang="en-GB" b="1" dirty="0">
                <a:solidFill>
                  <a:schemeClr val="bg1"/>
                </a:solidFill>
                <a:latin typeface="+mj-lt"/>
                <a:ea typeface="+mj-ea"/>
                <a:cs typeface="+mj-cs"/>
              </a:rPr>
              <a:t>When discussing the impact of the issue on yourself on them, on others, be specific, truthful, direct and factual</a:t>
            </a:r>
            <a:r>
              <a:rPr lang="en-GB" b="1" dirty="0" smtClean="0">
                <a:solidFill>
                  <a:schemeClr val="bg1"/>
                </a:solidFill>
                <a:latin typeface="+mj-lt"/>
                <a:ea typeface="+mj-ea"/>
                <a:cs typeface="+mj-cs"/>
              </a:rPr>
              <a:t>.</a:t>
            </a:r>
          </a:p>
          <a:p>
            <a:pPr marL="0" algn="ctr" rtl="1">
              <a:spcBef>
                <a:spcPct val="0"/>
              </a:spcBef>
              <a:buNone/>
            </a:pPr>
            <a:r>
              <a:rPr lang="ar-EG" b="1" dirty="0" smtClean="0">
                <a:solidFill>
                  <a:schemeClr val="bg1"/>
                </a:solidFill>
              </a:rPr>
              <a:t>أثناء مناقشة تأثير المشكلة عليك أو على الاخرين كن محددا، صادقا، مباشرا وواقعيا</a:t>
            </a:r>
            <a:endParaRPr lang="en-GB" b="1" dirty="0">
              <a:solidFill>
                <a:schemeClr val="bg1"/>
              </a:solidFill>
              <a:latin typeface="+mj-lt"/>
              <a:ea typeface="+mj-ea"/>
              <a:cs typeface="+mj-cs"/>
            </a:endParaRPr>
          </a:p>
        </p:txBody>
      </p:sp>
      <p:sp>
        <p:nvSpPr>
          <p:cNvPr id="4" name="Content Placeholder 2"/>
          <p:cNvSpPr txBox="1">
            <a:spLocks/>
          </p:cNvSpPr>
          <p:nvPr/>
        </p:nvSpPr>
        <p:spPr>
          <a:xfrm>
            <a:off x="955965" y="3434919"/>
            <a:ext cx="10529454" cy="808036"/>
          </a:xfrm>
          <a:prstGeom prst="rect">
            <a:avLst/>
          </a:prstGeom>
          <a:solidFill>
            <a:srgbClr val="C00000">
              <a:alpha val="56078"/>
            </a:srgbClr>
          </a:solidFill>
        </p:spPr>
        <p:txBody>
          <a:bodyPr vert="horz" lIns="91440" tIns="45720" rIns="91440" bIns="45720" rtlCol="0" anchor="b">
            <a:noAutofit/>
          </a:bodyPr>
          <a:lstStyle>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I perceive it as … It makes me feel </a:t>
            </a:r>
            <a:r>
              <a:rPr lang="en-GB" dirty="0" smtClean="0"/>
              <a:t>…</a:t>
            </a:r>
          </a:p>
          <a:p>
            <a:pPr rtl="1"/>
            <a:r>
              <a:rPr lang="ar-EG" dirty="0" smtClean="0"/>
              <a:t>أرى أنه ... وهذا يجعلني أشعر...</a:t>
            </a:r>
            <a:endParaRPr lang="en-GB" dirty="0"/>
          </a:p>
        </p:txBody>
      </p:sp>
      <p:sp>
        <p:nvSpPr>
          <p:cNvPr id="5" name="Content Placeholder 2"/>
          <p:cNvSpPr txBox="1">
            <a:spLocks/>
          </p:cNvSpPr>
          <p:nvPr/>
        </p:nvSpPr>
        <p:spPr>
          <a:xfrm>
            <a:off x="921327" y="4308764"/>
            <a:ext cx="10515600" cy="1440872"/>
          </a:xfrm>
          <a:prstGeom prst="rect">
            <a:avLst/>
          </a:prstGeom>
          <a:solidFill>
            <a:srgbClr val="002060">
              <a:alpha val="56078"/>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Others </a:t>
            </a:r>
            <a:r>
              <a:rPr lang="en-GB" dirty="0" smtClean="0"/>
              <a:t>(The Team) perceive </a:t>
            </a:r>
            <a:r>
              <a:rPr lang="en-GB" dirty="0"/>
              <a:t>it as … It makes others </a:t>
            </a:r>
            <a:r>
              <a:rPr lang="en-GB" dirty="0" smtClean="0"/>
              <a:t>(The Team) feel …</a:t>
            </a:r>
          </a:p>
          <a:p>
            <a:pPr rtl="1"/>
            <a:r>
              <a:rPr lang="ar-EG" dirty="0" smtClean="0"/>
              <a:t>البعض (الفريق ) يرى أنه ... وهذا يجعلهم يشعرون...</a:t>
            </a:r>
            <a:endParaRPr lang="en-GB" dirty="0" smtClean="0"/>
          </a:p>
        </p:txBody>
      </p:sp>
    </p:spTree>
    <p:extLst>
      <p:ext uri="{BB962C8B-B14F-4D97-AF65-F5344CB8AC3E}">
        <p14:creationId xmlns:p14="http://schemas.microsoft.com/office/powerpoint/2010/main" val="57484869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linds(horizontal)">
                                      <p:cBhvr>
                                        <p:cTn id="12" dur="500"/>
                                        <p:tgtEl>
                                          <p:spTgt spid="3">
                                            <p:bg/>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linds(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tylesatlife.com/wp-content/uploads/2014/03/Health-Problems.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5" name="Title 1"/>
          <p:cNvSpPr txBox="1">
            <a:spLocks/>
          </p:cNvSpPr>
          <p:nvPr/>
        </p:nvSpPr>
        <p:spPr>
          <a:xfrm>
            <a:off x="838200" y="2563091"/>
            <a:ext cx="10515600" cy="1037363"/>
          </a:xfrm>
          <a:prstGeom prst="rect">
            <a:avLst/>
          </a:prstGeom>
          <a:solidFill>
            <a:srgbClr val="0070C0">
              <a:alpha val="56078"/>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Express… your feelings and thoughts about their behaviour.</a:t>
            </a:r>
            <a:br>
              <a:rPr lang="en-GB" dirty="0"/>
            </a:br>
            <a:r>
              <a:rPr lang="ar-EG" dirty="0"/>
              <a:t>عبر عن مشاعرك وأفكارك حول السلوك</a:t>
            </a:r>
            <a:endParaRPr lang="en-GB" dirty="0"/>
          </a:p>
        </p:txBody>
      </p:sp>
      <p:sp>
        <p:nvSpPr>
          <p:cNvPr id="7" name="Title 1"/>
          <p:cNvSpPr txBox="1">
            <a:spLocks/>
          </p:cNvSpPr>
          <p:nvPr/>
        </p:nvSpPr>
        <p:spPr>
          <a:xfrm>
            <a:off x="838200" y="3852867"/>
            <a:ext cx="10515600" cy="1657353"/>
          </a:xfrm>
          <a:prstGeom prst="rect">
            <a:avLst/>
          </a:prstGeom>
          <a:solidFill>
            <a:srgbClr val="C00000">
              <a:alpha val="50196"/>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I think it’s unfair to the other team members when you…</a:t>
            </a:r>
            <a:br>
              <a:rPr lang="en-GB" dirty="0"/>
            </a:br>
            <a:r>
              <a:rPr lang="en-GB" dirty="0"/>
              <a:t>I really feel frustrated when I see you doing</a:t>
            </a:r>
            <a:r>
              <a:rPr lang="en-GB" dirty="0" smtClean="0"/>
              <a:t>….</a:t>
            </a:r>
          </a:p>
          <a:p>
            <a:r>
              <a:rPr lang="ar-EG" dirty="0" smtClean="0"/>
              <a:t>أعتقد أنه ليس من العدل لباقي أعضاء الفريق انك ....</a:t>
            </a:r>
            <a:br>
              <a:rPr lang="ar-EG" dirty="0" smtClean="0"/>
            </a:br>
            <a:r>
              <a:rPr lang="ar-EG" dirty="0" smtClean="0"/>
              <a:t>أنا حقا أشعر بالإحباط عندما أراك تفعل ....</a:t>
            </a:r>
            <a:endParaRPr lang="en-GB" dirty="0"/>
          </a:p>
        </p:txBody>
      </p:sp>
      <p:sp>
        <p:nvSpPr>
          <p:cNvPr id="8" name="Title 1"/>
          <p:cNvSpPr>
            <a:spLocks noGrp="1"/>
          </p:cNvSpPr>
          <p:nvPr>
            <p:ph type="title"/>
          </p:nvPr>
        </p:nvSpPr>
        <p:spPr>
          <a:xfrm>
            <a:off x="838200" y="365125"/>
            <a:ext cx="10515600" cy="1325563"/>
          </a:xfrm>
          <a:solidFill>
            <a:srgbClr val="C00000">
              <a:alpha val="60000"/>
            </a:srgbClr>
          </a:solidFill>
        </p:spPr>
        <p:txBody>
          <a:bodyPr vert="horz" lIns="91440" tIns="45720" rIns="91440" bIns="45720" rtlCol="0" anchor="b">
            <a:normAutofit/>
          </a:bodyPr>
          <a:lstStyle/>
          <a:p>
            <a:pPr algn="ctr" rtl="1"/>
            <a:r>
              <a:rPr lang="en-GB" b="1" dirty="0">
                <a:solidFill>
                  <a:schemeClr val="bg1"/>
                </a:solidFill>
              </a:rPr>
              <a:t>BRIDGE 3 Impact of the </a:t>
            </a:r>
            <a:r>
              <a:rPr lang="en-GB" b="1" dirty="0" smtClean="0">
                <a:solidFill>
                  <a:schemeClr val="bg1"/>
                </a:solidFill>
              </a:rPr>
              <a:t>Issue</a:t>
            </a:r>
            <a:br>
              <a:rPr lang="en-GB" b="1" dirty="0" smtClean="0">
                <a:solidFill>
                  <a:schemeClr val="bg1"/>
                </a:solidFill>
              </a:rPr>
            </a:br>
            <a:r>
              <a:rPr lang="ar-EG" b="1" dirty="0" smtClean="0">
                <a:solidFill>
                  <a:schemeClr val="bg1"/>
                </a:solidFill>
              </a:rPr>
              <a:t> جسر 3: تأثير المشكلة</a:t>
            </a:r>
            <a:endParaRPr lang="en-GB" b="1" dirty="0">
              <a:solidFill>
                <a:schemeClr val="bg1"/>
              </a:solidFill>
            </a:endParaRPr>
          </a:p>
        </p:txBody>
      </p:sp>
    </p:spTree>
    <p:extLst>
      <p:ext uri="{BB962C8B-B14F-4D97-AF65-F5344CB8AC3E}">
        <p14:creationId xmlns:p14="http://schemas.microsoft.com/office/powerpoint/2010/main" val="121534583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thinqgolf.com/wp-content/uploads/2014/09/glasses-header-640x329.jpg"/>
          <p:cNvPicPr>
            <a:picLocks noChangeAspect="1" noChangeArrowheads="1"/>
          </p:cNvPicPr>
          <p:nvPr/>
        </p:nvPicPr>
        <p:blipFill>
          <a:blip r:embed="rId2"/>
          <a:srcRect/>
          <a:stretch>
            <a:fillRect/>
          </a:stretch>
        </p:blipFill>
        <p:spPr bwMode="auto">
          <a:xfrm>
            <a:off x="0" y="0"/>
            <a:ext cx="12191996" cy="6858000"/>
          </a:xfrm>
          <a:prstGeom prst="rect">
            <a:avLst/>
          </a:prstGeom>
          <a:noFill/>
        </p:spPr>
      </p:pic>
      <p:sp>
        <p:nvSpPr>
          <p:cNvPr id="2" name="Title 1"/>
          <p:cNvSpPr>
            <a:spLocks noGrp="1"/>
          </p:cNvSpPr>
          <p:nvPr>
            <p:ph type="title"/>
          </p:nvPr>
        </p:nvSpPr>
        <p:spPr>
          <a:solidFill>
            <a:srgbClr val="C00000">
              <a:alpha val="60000"/>
            </a:srgbClr>
          </a:solidFill>
        </p:spPr>
        <p:txBody>
          <a:bodyPr vert="horz" lIns="91440" tIns="45720" rIns="91440" bIns="45720" rtlCol="0" anchor="b">
            <a:normAutofit/>
          </a:bodyPr>
          <a:lstStyle/>
          <a:p>
            <a:pPr algn="ctr" rtl="1"/>
            <a:r>
              <a:rPr lang="en-GB" b="1" dirty="0">
                <a:solidFill>
                  <a:schemeClr val="bg1"/>
                </a:solidFill>
              </a:rPr>
              <a:t>BRIDGE 4 Your </a:t>
            </a:r>
            <a:r>
              <a:rPr lang="en-GB" b="1" dirty="0" smtClean="0">
                <a:solidFill>
                  <a:schemeClr val="bg1"/>
                </a:solidFill>
              </a:rPr>
              <a:t>Perceptions</a:t>
            </a:r>
            <a:br>
              <a:rPr lang="en-GB" b="1" dirty="0" smtClean="0">
                <a:solidFill>
                  <a:schemeClr val="bg1"/>
                </a:solidFill>
              </a:rPr>
            </a:br>
            <a:r>
              <a:rPr lang="ar-EG" b="1" dirty="0" smtClean="0">
                <a:solidFill>
                  <a:schemeClr val="bg1"/>
                </a:solidFill>
              </a:rPr>
              <a:t>جسر 4: نظرتك (تصورك)</a:t>
            </a:r>
            <a:endParaRPr lang="en-GB" b="1" dirty="0">
              <a:solidFill>
                <a:schemeClr val="bg1"/>
              </a:solidFill>
            </a:endParaRPr>
          </a:p>
        </p:txBody>
      </p:sp>
      <p:sp>
        <p:nvSpPr>
          <p:cNvPr id="3" name="Content Placeholder 2"/>
          <p:cNvSpPr>
            <a:spLocks noGrp="1"/>
          </p:cNvSpPr>
          <p:nvPr>
            <p:ph idx="1"/>
          </p:nvPr>
        </p:nvSpPr>
        <p:spPr>
          <a:xfrm>
            <a:off x="838200" y="1825624"/>
            <a:ext cx="10515600" cy="2233757"/>
          </a:xfrm>
          <a:solidFill>
            <a:srgbClr val="002060">
              <a:alpha val="30196"/>
            </a:srgbClr>
          </a:solidFill>
        </p:spPr>
        <p:txBody>
          <a:bodyPr vert="horz" lIns="91440" tIns="45720" rIns="91440" bIns="45720" rtlCol="0" anchor="b">
            <a:noAutofit/>
          </a:bodyPr>
          <a:lstStyle/>
          <a:p>
            <a:pPr marL="0" algn="ctr">
              <a:spcBef>
                <a:spcPct val="0"/>
              </a:spcBef>
              <a:buNone/>
            </a:pPr>
            <a:r>
              <a:rPr lang="en-GB" b="1" dirty="0" smtClean="0">
                <a:solidFill>
                  <a:schemeClr val="bg1"/>
                </a:solidFill>
                <a:latin typeface="+mj-lt"/>
                <a:ea typeface="+mj-ea"/>
                <a:cs typeface="+mj-cs"/>
              </a:rPr>
              <a:t>Ask the person and just </a:t>
            </a:r>
            <a:r>
              <a:rPr lang="en-GB" b="1" dirty="0">
                <a:solidFill>
                  <a:schemeClr val="bg1"/>
                </a:solidFill>
                <a:latin typeface="+mj-lt"/>
                <a:ea typeface="+mj-ea"/>
                <a:cs typeface="+mj-cs"/>
              </a:rPr>
              <a:t>listen! It’s important not to interrupt when the other person is given an opportunity to share their perceptions</a:t>
            </a:r>
            <a:r>
              <a:rPr lang="en-GB" b="1" dirty="0" smtClean="0">
                <a:solidFill>
                  <a:schemeClr val="bg1"/>
                </a:solidFill>
                <a:latin typeface="+mj-lt"/>
                <a:ea typeface="+mj-ea"/>
                <a:cs typeface="+mj-cs"/>
              </a:rPr>
              <a:t>.</a:t>
            </a:r>
          </a:p>
          <a:p>
            <a:pPr marL="0" algn="ctr" rtl="1">
              <a:spcBef>
                <a:spcPct val="0"/>
              </a:spcBef>
              <a:buNone/>
            </a:pPr>
            <a:r>
              <a:rPr lang="ar-EG" b="1" dirty="0" smtClean="0">
                <a:solidFill>
                  <a:schemeClr val="bg1"/>
                </a:solidFill>
              </a:rPr>
              <a:t>اطرح السؤال على الشخص ثم استمع فقط! من المهم عدم المقاطعة عندما تعطي الشخص فرصة لتبادل تصوراته.</a:t>
            </a:r>
            <a:endParaRPr lang="en-GB" b="1" dirty="0">
              <a:solidFill>
                <a:schemeClr val="bg1"/>
              </a:solidFill>
              <a:latin typeface="+mj-lt"/>
              <a:ea typeface="+mj-ea"/>
              <a:cs typeface="+mj-cs"/>
            </a:endParaRPr>
          </a:p>
        </p:txBody>
      </p:sp>
      <p:sp>
        <p:nvSpPr>
          <p:cNvPr id="4" name="Content Placeholder 2"/>
          <p:cNvSpPr txBox="1">
            <a:spLocks/>
          </p:cNvSpPr>
          <p:nvPr/>
        </p:nvSpPr>
        <p:spPr>
          <a:xfrm>
            <a:off x="6953250" y="4305300"/>
            <a:ext cx="5238750" cy="1085850"/>
          </a:xfrm>
          <a:prstGeom prst="rect">
            <a:avLst/>
          </a:prstGeom>
          <a:solidFill>
            <a:srgbClr val="002060">
              <a:alpha val="30196"/>
            </a:srgbClr>
          </a:solidFill>
        </p:spPr>
        <p:txBody>
          <a:bodyPr vert="horz" lIns="91440" tIns="45720" rIns="91440" bIns="45720" rtlCol="0" anchor="b">
            <a:noAutofit/>
          </a:bodyPr>
          <a:lstStyle>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What is your perception</a:t>
            </a:r>
            <a:r>
              <a:rPr lang="en-GB" dirty="0" smtClean="0"/>
              <a:t>?</a:t>
            </a:r>
          </a:p>
          <a:p>
            <a:r>
              <a:rPr lang="en-GB" dirty="0" smtClean="0"/>
              <a:t> </a:t>
            </a:r>
            <a:r>
              <a:rPr lang="ar-EG" dirty="0" smtClean="0"/>
              <a:t>ما هو تصورك؟</a:t>
            </a:r>
          </a:p>
        </p:txBody>
      </p:sp>
      <p:sp>
        <p:nvSpPr>
          <p:cNvPr id="6" name="Content Placeholder 2"/>
          <p:cNvSpPr txBox="1">
            <a:spLocks/>
          </p:cNvSpPr>
          <p:nvPr/>
        </p:nvSpPr>
        <p:spPr>
          <a:xfrm>
            <a:off x="609600" y="4362450"/>
            <a:ext cx="4762500" cy="1104900"/>
          </a:xfrm>
          <a:prstGeom prst="rect">
            <a:avLst/>
          </a:prstGeom>
          <a:solidFill>
            <a:srgbClr val="002060">
              <a:alpha val="30196"/>
            </a:srgbClr>
          </a:solidFill>
        </p:spPr>
        <p:txBody>
          <a:bodyPr vert="horz" lIns="91440" tIns="45720" rIns="91440" bIns="45720" rtlCol="0" anchor="b">
            <a:noAutofit/>
          </a:bodyPr>
          <a:lstStyle>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How </a:t>
            </a:r>
            <a:r>
              <a:rPr lang="en-GB" dirty="0"/>
              <a:t>do you perceive it</a:t>
            </a:r>
            <a:r>
              <a:rPr lang="en-GB" dirty="0" smtClean="0"/>
              <a:t>?</a:t>
            </a:r>
            <a:r>
              <a:rPr lang="ar-EG" dirty="0" smtClean="0"/>
              <a:t/>
            </a:r>
            <a:br>
              <a:rPr lang="ar-EG" dirty="0" smtClean="0"/>
            </a:br>
            <a:r>
              <a:rPr lang="ar-EG" dirty="0" smtClean="0"/>
              <a:t>كيف تنظر إلى ذلك؟</a:t>
            </a:r>
            <a:endParaRPr lang="en-GB" dirty="0"/>
          </a:p>
        </p:txBody>
      </p:sp>
      <p:sp>
        <p:nvSpPr>
          <p:cNvPr id="7" name="Content Placeholder 2"/>
          <p:cNvSpPr txBox="1">
            <a:spLocks/>
          </p:cNvSpPr>
          <p:nvPr/>
        </p:nvSpPr>
        <p:spPr>
          <a:xfrm>
            <a:off x="3867150" y="5581650"/>
            <a:ext cx="4191000" cy="990600"/>
          </a:xfrm>
          <a:prstGeom prst="rect">
            <a:avLst/>
          </a:prstGeom>
          <a:solidFill>
            <a:srgbClr val="002060">
              <a:alpha val="30196"/>
            </a:srgbClr>
          </a:solidFill>
        </p:spPr>
        <p:txBody>
          <a:bodyPr vert="horz" lIns="91440" tIns="45720" rIns="91440" bIns="45720" rtlCol="0" anchor="b">
            <a:noAutofit/>
          </a:bodyPr>
          <a:lstStyle>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smtClean="0"/>
              <a:t>How </a:t>
            </a:r>
            <a:r>
              <a:rPr lang="en-GB" dirty="0"/>
              <a:t>do you see it</a:t>
            </a:r>
            <a:r>
              <a:rPr lang="en-GB" dirty="0" smtClean="0"/>
              <a:t>?</a:t>
            </a:r>
          </a:p>
          <a:p>
            <a:r>
              <a:rPr lang="ar-EG" dirty="0" smtClean="0"/>
              <a:t>كيف ترى ذلك؟</a:t>
            </a:r>
            <a:endParaRPr lang="en-GB" dirty="0"/>
          </a:p>
        </p:txBody>
      </p:sp>
    </p:spTree>
    <p:extLst>
      <p:ext uri="{BB962C8B-B14F-4D97-AF65-F5344CB8AC3E}">
        <p14:creationId xmlns:p14="http://schemas.microsoft.com/office/powerpoint/2010/main" val="176026492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amond(in)">
                                      <p:cBhvr>
                                        <p:cTn id="12" dur="2000"/>
                                        <p:tgtEl>
                                          <p:spTgt spid="3">
                                            <p:bg/>
                                          </p:spTgt>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amond(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amond(in)">
                                      <p:cBhvr>
                                        <p:cTn id="23" dur="2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amond(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amond(in)">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buildbridgesofunderstanding.files.wordpress.com/2014/08/building-bridges.jpe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solidFill>
            <a:srgbClr val="C00000">
              <a:alpha val="60000"/>
            </a:srgbClr>
          </a:solidFill>
        </p:spPr>
        <p:txBody>
          <a:bodyPr vert="horz" lIns="91440" tIns="45720" rIns="91440" bIns="45720" rtlCol="0" anchor="b">
            <a:normAutofit/>
          </a:bodyPr>
          <a:lstStyle/>
          <a:p>
            <a:pPr algn="ctr" rtl="1"/>
            <a:r>
              <a:rPr lang="en-GB" b="1" dirty="0">
                <a:solidFill>
                  <a:schemeClr val="bg1"/>
                </a:solidFill>
              </a:rPr>
              <a:t>BRIDGE </a:t>
            </a:r>
            <a:r>
              <a:rPr lang="en-GB" b="1" dirty="0" smtClean="0">
                <a:solidFill>
                  <a:schemeClr val="bg1"/>
                </a:solidFill>
              </a:rPr>
              <a:t>5: </a:t>
            </a:r>
            <a:r>
              <a:rPr lang="en-GB" b="1" dirty="0">
                <a:solidFill>
                  <a:schemeClr val="bg1"/>
                </a:solidFill>
              </a:rPr>
              <a:t>Your </a:t>
            </a:r>
            <a:r>
              <a:rPr lang="en-GB" b="1" dirty="0" smtClean="0">
                <a:solidFill>
                  <a:schemeClr val="bg1"/>
                </a:solidFill>
              </a:rPr>
              <a:t>Solutions</a:t>
            </a:r>
            <a:br>
              <a:rPr lang="en-GB" b="1" dirty="0" smtClean="0">
                <a:solidFill>
                  <a:schemeClr val="bg1"/>
                </a:solidFill>
              </a:rPr>
            </a:br>
            <a:r>
              <a:rPr lang="ar-EG" b="1" dirty="0" smtClean="0">
                <a:solidFill>
                  <a:schemeClr val="bg1"/>
                </a:solidFill>
              </a:rPr>
              <a:t> جسر 5: اقتراحك للحل</a:t>
            </a:r>
            <a:endParaRPr lang="en-GB" b="1" dirty="0">
              <a:solidFill>
                <a:schemeClr val="bg1"/>
              </a:solidFill>
            </a:endParaRPr>
          </a:p>
        </p:txBody>
      </p:sp>
      <p:sp>
        <p:nvSpPr>
          <p:cNvPr id="3" name="Content Placeholder 2"/>
          <p:cNvSpPr>
            <a:spLocks noGrp="1"/>
          </p:cNvSpPr>
          <p:nvPr>
            <p:ph idx="1"/>
          </p:nvPr>
        </p:nvSpPr>
        <p:spPr>
          <a:xfrm>
            <a:off x="879763" y="2175165"/>
            <a:ext cx="10522527" cy="1828800"/>
          </a:xfrm>
          <a:solidFill>
            <a:srgbClr val="002060">
              <a:alpha val="49020"/>
            </a:srgbClr>
          </a:solidFill>
        </p:spPr>
        <p:txBody>
          <a:bodyPr vert="horz" lIns="91440" tIns="45720" rIns="91440" bIns="45720" rtlCol="0" anchor="b">
            <a:noAutofit/>
          </a:bodyPr>
          <a:lstStyle/>
          <a:p>
            <a:pPr marL="0" algn="ctr">
              <a:spcBef>
                <a:spcPct val="0"/>
              </a:spcBef>
              <a:buNone/>
            </a:pPr>
            <a:r>
              <a:rPr lang="en-GB" b="1" dirty="0">
                <a:solidFill>
                  <a:schemeClr val="bg1"/>
                </a:solidFill>
                <a:latin typeface="+mj-lt"/>
                <a:ea typeface="+mj-ea"/>
                <a:cs typeface="+mj-cs"/>
              </a:rPr>
              <a:t>Ask the person for their </a:t>
            </a:r>
            <a:r>
              <a:rPr lang="en-GB" b="1" dirty="0" smtClean="0">
                <a:solidFill>
                  <a:schemeClr val="bg1"/>
                </a:solidFill>
                <a:latin typeface="+mj-lt"/>
                <a:ea typeface="+mj-ea"/>
                <a:cs typeface="+mj-cs"/>
              </a:rPr>
              <a:t>solutions...So </a:t>
            </a:r>
            <a:r>
              <a:rPr lang="en-GB" b="1" dirty="0">
                <a:solidFill>
                  <a:schemeClr val="bg1"/>
                </a:solidFill>
                <a:latin typeface="+mj-lt"/>
                <a:ea typeface="+mj-ea"/>
                <a:cs typeface="+mj-cs"/>
              </a:rPr>
              <a:t>what do you think you/we should do? </a:t>
            </a:r>
            <a:endParaRPr lang="en-GB" b="1" dirty="0" smtClean="0">
              <a:solidFill>
                <a:schemeClr val="bg1"/>
              </a:solidFill>
              <a:latin typeface="+mj-lt"/>
              <a:ea typeface="+mj-ea"/>
              <a:cs typeface="+mj-cs"/>
            </a:endParaRPr>
          </a:p>
          <a:p>
            <a:pPr marL="2871788" lvl="1" indent="-271463" algn="ctr" rtl="1">
              <a:buNone/>
            </a:pPr>
            <a:r>
              <a:rPr lang="ar-EG" sz="2800" b="1" dirty="0" smtClean="0">
                <a:solidFill>
                  <a:schemeClr val="bg1"/>
                </a:solidFill>
              </a:rPr>
              <a:t>اسأل الشخص عن حلوله المقترحة... تفتكر نعمل ايه؟</a:t>
            </a:r>
          </a:p>
        </p:txBody>
      </p:sp>
      <p:sp>
        <p:nvSpPr>
          <p:cNvPr id="6" name="Content Placeholder 2"/>
          <p:cNvSpPr txBox="1">
            <a:spLocks/>
          </p:cNvSpPr>
          <p:nvPr/>
        </p:nvSpPr>
        <p:spPr>
          <a:xfrm>
            <a:off x="1004454" y="4710545"/>
            <a:ext cx="10522527" cy="1787249"/>
          </a:xfrm>
          <a:prstGeom prst="rect">
            <a:avLst/>
          </a:prstGeom>
          <a:solidFill>
            <a:srgbClr val="C00000">
              <a:alpha val="50196"/>
            </a:srgbClr>
          </a:solidFill>
        </p:spPr>
        <p:txBody>
          <a:bodyPr vert="horz" lIns="91440" tIns="45720" rIns="91440" bIns="45720" rtlCol="0" anchor="b">
            <a:noAutofit/>
          </a:bodyPr>
          <a:lstStyle/>
          <a:p>
            <a:pPr marL="0" marR="0" lvl="0" indent="-228600" algn="ctr" defTabSz="914400" rtl="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n-GB" sz="2800" b="1" i="0" u="none" strike="noStrike" kern="1200" cap="none" spc="0" normalizeH="0" baseline="0" noProof="0" dirty="0" smtClean="0">
                <a:ln>
                  <a:noFill/>
                </a:ln>
                <a:solidFill>
                  <a:schemeClr val="bg1"/>
                </a:solidFill>
                <a:effectLst/>
                <a:uLnTx/>
                <a:uFillTx/>
                <a:latin typeface="+mn-lt"/>
                <a:ea typeface="+mn-ea"/>
                <a:cs typeface="+mn-cs"/>
              </a:rPr>
              <a:t>If they say “I don’t know”, you can say “what if you did know? What do you think you could do?”</a:t>
            </a:r>
          </a:p>
          <a:p>
            <a:pPr marL="2871788" marR="0" lvl="1" indent="-271463" algn="ctr" defTabSz="914400" rtl="1"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ar-EG" sz="2800" b="1" i="0" u="none" strike="noStrike" kern="1200" cap="none" spc="0" normalizeH="0" baseline="0" noProof="0" dirty="0" smtClean="0">
                <a:ln>
                  <a:noFill/>
                </a:ln>
                <a:solidFill>
                  <a:schemeClr val="bg1"/>
                </a:solidFill>
                <a:effectLst/>
                <a:uLnTx/>
                <a:uFillTx/>
                <a:latin typeface="+mn-lt"/>
                <a:ea typeface="+mn-ea"/>
                <a:cs typeface="+mn-cs"/>
              </a:rPr>
              <a:t>إذا قال "لا أعرف"، يمكنك أن تقول "ما لو كنت تعلم؟ ماذا كنت تعتقد أنك يمكن أن تفعل؟ "</a:t>
            </a:r>
            <a:endParaRPr kumimoji="0" lang="en-GB" sz="2800" b="1"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9843112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dissolve">
                                      <p:cBhvr>
                                        <p:cTn id="12" dur="500"/>
                                        <p:tgtEl>
                                          <p:spTgt spid="3">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buildbridgesofunderstanding.files.wordpress.com/2014/08/building-bridges.jpe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solidFill>
            <a:srgbClr val="C00000">
              <a:alpha val="60000"/>
            </a:srgbClr>
          </a:solidFill>
        </p:spPr>
        <p:txBody>
          <a:bodyPr vert="horz" lIns="91440" tIns="45720" rIns="91440" bIns="45720" rtlCol="0" anchor="b">
            <a:normAutofit/>
          </a:bodyPr>
          <a:lstStyle/>
          <a:p>
            <a:pPr algn="ctr" rtl="1"/>
            <a:r>
              <a:rPr lang="en-GB" b="1" dirty="0">
                <a:solidFill>
                  <a:schemeClr val="bg1"/>
                </a:solidFill>
              </a:rPr>
              <a:t>BRIDGE </a:t>
            </a:r>
            <a:r>
              <a:rPr lang="en-GB" b="1" dirty="0" smtClean="0">
                <a:solidFill>
                  <a:schemeClr val="bg1"/>
                </a:solidFill>
              </a:rPr>
              <a:t>5: </a:t>
            </a:r>
            <a:r>
              <a:rPr lang="en-GB" b="1" dirty="0">
                <a:solidFill>
                  <a:schemeClr val="bg1"/>
                </a:solidFill>
              </a:rPr>
              <a:t>Your </a:t>
            </a:r>
            <a:r>
              <a:rPr lang="en-GB" b="1" dirty="0" smtClean="0">
                <a:solidFill>
                  <a:schemeClr val="bg1"/>
                </a:solidFill>
              </a:rPr>
              <a:t>Solutions</a:t>
            </a:r>
            <a:br>
              <a:rPr lang="en-GB" b="1" dirty="0" smtClean="0">
                <a:solidFill>
                  <a:schemeClr val="bg1"/>
                </a:solidFill>
              </a:rPr>
            </a:br>
            <a:r>
              <a:rPr lang="ar-EG" b="1" dirty="0" smtClean="0">
                <a:solidFill>
                  <a:schemeClr val="bg1"/>
                </a:solidFill>
              </a:rPr>
              <a:t> جسر 5: اقتراحك للحل</a:t>
            </a:r>
            <a:endParaRPr lang="en-GB" b="1" dirty="0">
              <a:solidFill>
                <a:schemeClr val="bg1"/>
              </a:solidFill>
            </a:endParaRPr>
          </a:p>
        </p:txBody>
      </p:sp>
      <p:sp>
        <p:nvSpPr>
          <p:cNvPr id="4" name="Content Placeholder 2"/>
          <p:cNvSpPr txBox="1">
            <a:spLocks/>
          </p:cNvSpPr>
          <p:nvPr/>
        </p:nvSpPr>
        <p:spPr>
          <a:xfrm>
            <a:off x="852054" y="4015942"/>
            <a:ext cx="10515600" cy="1331912"/>
          </a:xfrm>
          <a:prstGeom prst="rect">
            <a:avLst/>
          </a:prstGeom>
          <a:solidFill>
            <a:srgbClr val="00B050">
              <a:alpha val="50196"/>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How do you think we can develop/improve it? What can I do to help you</a:t>
            </a:r>
            <a:r>
              <a:rPr lang="en-GB" dirty="0" smtClean="0"/>
              <a:t>?</a:t>
            </a:r>
          </a:p>
          <a:p>
            <a:r>
              <a:rPr lang="ar-EG" dirty="0" smtClean="0"/>
              <a:t>كيف تعتقد امكانية التطوير / التحسين؟ ماذا يمكنني أن أفعل لمساعدتك؟</a:t>
            </a:r>
            <a:endParaRPr lang="en-GB" dirty="0"/>
          </a:p>
        </p:txBody>
      </p:sp>
      <p:sp>
        <p:nvSpPr>
          <p:cNvPr id="5" name="Content Placeholder 2"/>
          <p:cNvSpPr txBox="1">
            <a:spLocks/>
          </p:cNvSpPr>
          <p:nvPr/>
        </p:nvSpPr>
        <p:spPr>
          <a:xfrm>
            <a:off x="810491" y="5410632"/>
            <a:ext cx="10515600" cy="1267257"/>
          </a:xfrm>
          <a:prstGeom prst="rect">
            <a:avLst/>
          </a:prstGeom>
          <a:solidFill>
            <a:srgbClr val="C00000">
              <a:alpha val="52157"/>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What win/win ideas do you have? What would you do if you were in my situation</a:t>
            </a:r>
            <a:r>
              <a:rPr lang="en-GB" dirty="0" smtClean="0"/>
              <a:t>?</a:t>
            </a:r>
          </a:p>
          <a:p>
            <a:pPr rtl="1"/>
            <a:r>
              <a:rPr lang="ar-EG" dirty="0" smtClean="0"/>
              <a:t>ما هي افكارك لتحقيق مبدأ الكل رابح؟ ماذا كنت ستفعل لو كنت في وضعي؟</a:t>
            </a:r>
            <a:endParaRPr lang="en-GB" dirty="0"/>
          </a:p>
        </p:txBody>
      </p:sp>
    </p:spTree>
    <p:extLst>
      <p:ext uri="{BB962C8B-B14F-4D97-AF65-F5344CB8AC3E}">
        <p14:creationId xmlns:p14="http://schemas.microsoft.com/office/powerpoint/2010/main" val="29843112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joyfulpapist.files.wordpress.com/2011/12/jigsaw-puzzle.jpg"/>
          <p:cNvPicPr>
            <a:picLocks noChangeAspect="1" noChangeArrowheads="1"/>
          </p:cNvPicPr>
          <p:nvPr/>
        </p:nvPicPr>
        <p:blipFill>
          <a:blip r:embed="rId2"/>
          <a:srcRect/>
          <a:stretch>
            <a:fillRect/>
          </a:stretch>
        </p:blipFill>
        <p:spPr bwMode="auto">
          <a:xfrm>
            <a:off x="-1" y="0"/>
            <a:ext cx="12234037" cy="6858000"/>
          </a:xfrm>
          <a:prstGeom prst="rect">
            <a:avLst/>
          </a:prstGeom>
          <a:noFill/>
        </p:spPr>
      </p:pic>
      <p:sp>
        <p:nvSpPr>
          <p:cNvPr id="2" name="Title 1"/>
          <p:cNvSpPr>
            <a:spLocks noGrp="1"/>
          </p:cNvSpPr>
          <p:nvPr>
            <p:ph type="title"/>
          </p:nvPr>
        </p:nvSpPr>
        <p:spPr>
          <a:solidFill>
            <a:srgbClr val="C00000">
              <a:alpha val="60000"/>
            </a:srgbClr>
          </a:solidFill>
        </p:spPr>
        <p:txBody>
          <a:bodyPr vert="horz" lIns="91440" tIns="45720" rIns="91440" bIns="45720" rtlCol="0" anchor="b">
            <a:normAutofit/>
          </a:bodyPr>
          <a:lstStyle/>
          <a:p>
            <a:pPr algn="ctr" rtl="1"/>
            <a:r>
              <a:rPr lang="en-GB" b="1" dirty="0">
                <a:solidFill>
                  <a:schemeClr val="bg1"/>
                </a:solidFill>
              </a:rPr>
              <a:t>BRIDGE 6 My </a:t>
            </a:r>
            <a:r>
              <a:rPr lang="en-GB" b="1" dirty="0" smtClean="0">
                <a:solidFill>
                  <a:schemeClr val="bg1"/>
                </a:solidFill>
              </a:rPr>
              <a:t>Solutions</a:t>
            </a:r>
            <a:br>
              <a:rPr lang="en-GB" b="1" dirty="0" smtClean="0">
                <a:solidFill>
                  <a:schemeClr val="bg1"/>
                </a:solidFill>
              </a:rPr>
            </a:br>
            <a:r>
              <a:rPr lang="ar-EG" b="1" dirty="0" smtClean="0">
                <a:solidFill>
                  <a:schemeClr val="bg1"/>
                </a:solidFill>
              </a:rPr>
              <a:t> جسر 6: اقتراحي للحل</a:t>
            </a:r>
            <a:endParaRPr lang="en-GB" b="1" dirty="0">
              <a:solidFill>
                <a:schemeClr val="bg1"/>
              </a:solidFill>
            </a:endParaRPr>
          </a:p>
        </p:txBody>
      </p:sp>
      <p:sp>
        <p:nvSpPr>
          <p:cNvPr id="3" name="Content Placeholder 2"/>
          <p:cNvSpPr>
            <a:spLocks noGrp="1"/>
          </p:cNvSpPr>
          <p:nvPr>
            <p:ph idx="1"/>
          </p:nvPr>
        </p:nvSpPr>
        <p:spPr>
          <a:xfrm>
            <a:off x="838200" y="1825625"/>
            <a:ext cx="10515600" cy="917575"/>
          </a:xfrm>
          <a:solidFill>
            <a:srgbClr val="002060">
              <a:alpha val="49020"/>
            </a:srgbClr>
          </a:solidFill>
        </p:spPr>
        <p:txBody>
          <a:bodyPr vert="horz" lIns="91440" tIns="45720" rIns="91440" bIns="45720" rtlCol="0" anchor="b">
            <a:noAutofit/>
          </a:bodyPr>
          <a:lstStyle/>
          <a:p>
            <a:pPr marL="0" algn="ctr">
              <a:spcBef>
                <a:spcPct val="0"/>
              </a:spcBef>
              <a:buNone/>
            </a:pPr>
            <a:r>
              <a:rPr lang="en-GB" b="1" dirty="0">
                <a:solidFill>
                  <a:schemeClr val="bg1"/>
                </a:solidFill>
                <a:latin typeface="+mj-lt"/>
                <a:ea typeface="+mj-ea"/>
                <a:cs typeface="+mj-cs"/>
              </a:rPr>
              <a:t>Next, offer your solutions</a:t>
            </a:r>
            <a:r>
              <a:rPr lang="en-GB" b="1" dirty="0" smtClean="0">
                <a:solidFill>
                  <a:schemeClr val="bg1"/>
                </a:solidFill>
                <a:latin typeface="+mj-lt"/>
                <a:ea typeface="+mj-ea"/>
                <a:cs typeface="+mj-cs"/>
              </a:rPr>
              <a:t>.</a:t>
            </a:r>
          </a:p>
          <a:p>
            <a:pPr marL="0" algn="ctr" rtl="1">
              <a:spcBef>
                <a:spcPct val="0"/>
              </a:spcBef>
              <a:buNone/>
            </a:pPr>
            <a:r>
              <a:rPr lang="ar-EG" b="1" dirty="0" smtClean="0">
                <a:solidFill>
                  <a:schemeClr val="bg1"/>
                </a:solidFill>
              </a:rPr>
              <a:t>ثم قدم الحلول الخاصة بك.</a:t>
            </a:r>
            <a:endParaRPr lang="en-GB" b="1" dirty="0">
              <a:solidFill>
                <a:schemeClr val="bg1"/>
              </a:solidFill>
              <a:latin typeface="+mj-lt"/>
              <a:ea typeface="+mj-ea"/>
              <a:cs typeface="+mj-cs"/>
            </a:endParaRPr>
          </a:p>
        </p:txBody>
      </p:sp>
      <p:sp>
        <p:nvSpPr>
          <p:cNvPr id="4" name="Content Placeholder 2"/>
          <p:cNvSpPr txBox="1">
            <a:spLocks/>
          </p:cNvSpPr>
          <p:nvPr/>
        </p:nvSpPr>
        <p:spPr>
          <a:xfrm>
            <a:off x="741652" y="2862840"/>
            <a:ext cx="10515600" cy="1171575"/>
          </a:xfrm>
          <a:prstGeom prst="rect">
            <a:avLst/>
          </a:prstGeom>
          <a:solidFill>
            <a:srgbClr val="00B050">
              <a:alpha val="65882"/>
            </a:srgbClr>
          </a:solidFill>
        </p:spPr>
        <p:txBody>
          <a:bodyPr vert="horz" lIns="91440" tIns="45720" rIns="91440" bIns="45720" rtlCol="0" anchor="b">
            <a:noAutofit/>
          </a:bodyPr>
          <a:lstStyle>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Perhaps you could consider …Perhaps you’d be more effective if you </a:t>
            </a:r>
            <a:r>
              <a:rPr lang="en-GB" dirty="0" smtClean="0"/>
              <a:t>…</a:t>
            </a:r>
          </a:p>
          <a:p>
            <a:r>
              <a:rPr lang="ar-EG" dirty="0" smtClean="0"/>
              <a:t>ربما يمكنك أن تراعي ... ربما تستطيع ان تكون أكثر فعالية إذا كنت ...</a:t>
            </a:r>
            <a:endParaRPr lang="en-GB" dirty="0"/>
          </a:p>
        </p:txBody>
      </p:sp>
      <p:sp>
        <p:nvSpPr>
          <p:cNvPr id="5" name="Content Placeholder 2"/>
          <p:cNvSpPr txBox="1">
            <a:spLocks/>
          </p:cNvSpPr>
          <p:nvPr/>
        </p:nvSpPr>
        <p:spPr>
          <a:xfrm>
            <a:off x="838200" y="4143371"/>
            <a:ext cx="10515600" cy="913538"/>
          </a:xfrm>
          <a:prstGeom prst="rect">
            <a:avLst/>
          </a:prstGeom>
          <a:solidFill>
            <a:srgbClr val="002060">
              <a:alpha val="52157"/>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What I’d like to see you doing is </a:t>
            </a:r>
            <a:r>
              <a:rPr lang="en-GB" dirty="0" smtClean="0"/>
              <a:t>…</a:t>
            </a:r>
          </a:p>
          <a:p>
            <a:r>
              <a:rPr lang="ar-EG" dirty="0" smtClean="0"/>
              <a:t>ما أود أن أراك تفعله هو ...</a:t>
            </a:r>
            <a:endParaRPr lang="en-GB" dirty="0"/>
          </a:p>
        </p:txBody>
      </p:sp>
      <p:sp>
        <p:nvSpPr>
          <p:cNvPr id="6" name="Content Placeholder 2"/>
          <p:cNvSpPr txBox="1">
            <a:spLocks/>
          </p:cNvSpPr>
          <p:nvPr/>
        </p:nvSpPr>
        <p:spPr>
          <a:xfrm>
            <a:off x="741651" y="5472545"/>
            <a:ext cx="10515600" cy="914399"/>
          </a:xfrm>
          <a:prstGeom prst="rect">
            <a:avLst/>
          </a:prstGeom>
          <a:solidFill>
            <a:srgbClr val="C00000">
              <a:alpha val="52157"/>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I am going to be very clear and specific with you </a:t>
            </a:r>
            <a:r>
              <a:rPr lang="en-GB" dirty="0" smtClean="0"/>
              <a:t>…</a:t>
            </a:r>
          </a:p>
          <a:p>
            <a:r>
              <a:rPr lang="ar-EG" dirty="0" smtClean="0"/>
              <a:t>سوف أكون واضح جدا ومحدد معك ...</a:t>
            </a:r>
            <a:endParaRPr lang="en-GB" dirty="0"/>
          </a:p>
        </p:txBody>
      </p:sp>
    </p:spTree>
    <p:extLst>
      <p:ext uri="{BB962C8B-B14F-4D97-AF65-F5344CB8AC3E}">
        <p14:creationId xmlns:p14="http://schemas.microsoft.com/office/powerpoint/2010/main" val="47035870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randombar(horizontal)">
                                      <p:cBhvr>
                                        <p:cTn id="12" dur="500"/>
                                        <p:tgtEl>
                                          <p:spTgt spid="3">
                                            <p:bg/>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joyfulpapist.files.wordpress.com/2011/12/jigsaw-puzzle.jpg"/>
          <p:cNvPicPr>
            <a:picLocks noChangeAspect="1" noChangeArrowheads="1"/>
          </p:cNvPicPr>
          <p:nvPr/>
        </p:nvPicPr>
        <p:blipFill>
          <a:blip r:embed="rId2"/>
          <a:srcRect/>
          <a:stretch>
            <a:fillRect/>
          </a:stretch>
        </p:blipFill>
        <p:spPr bwMode="auto">
          <a:xfrm>
            <a:off x="-1" y="0"/>
            <a:ext cx="12234037" cy="6858000"/>
          </a:xfrm>
          <a:prstGeom prst="rect">
            <a:avLst/>
          </a:prstGeom>
          <a:noFill/>
        </p:spPr>
      </p:pic>
      <p:sp>
        <p:nvSpPr>
          <p:cNvPr id="2" name="Title 1"/>
          <p:cNvSpPr>
            <a:spLocks noGrp="1"/>
          </p:cNvSpPr>
          <p:nvPr>
            <p:ph type="title"/>
          </p:nvPr>
        </p:nvSpPr>
        <p:spPr>
          <a:solidFill>
            <a:srgbClr val="C00000">
              <a:alpha val="60000"/>
            </a:srgbClr>
          </a:solidFill>
        </p:spPr>
        <p:txBody>
          <a:bodyPr vert="horz" lIns="91440" tIns="45720" rIns="91440" bIns="45720" rtlCol="0" anchor="b">
            <a:normAutofit/>
          </a:bodyPr>
          <a:lstStyle/>
          <a:p>
            <a:pPr algn="ctr" rtl="1"/>
            <a:r>
              <a:rPr lang="en-GB" b="1" dirty="0">
                <a:solidFill>
                  <a:schemeClr val="bg1"/>
                </a:solidFill>
              </a:rPr>
              <a:t>BRIDGE 6 My </a:t>
            </a:r>
            <a:r>
              <a:rPr lang="en-GB" b="1" dirty="0" smtClean="0">
                <a:solidFill>
                  <a:schemeClr val="bg1"/>
                </a:solidFill>
              </a:rPr>
              <a:t>Solutions</a:t>
            </a:r>
            <a:br>
              <a:rPr lang="en-GB" b="1" dirty="0" smtClean="0">
                <a:solidFill>
                  <a:schemeClr val="bg1"/>
                </a:solidFill>
              </a:rPr>
            </a:br>
            <a:r>
              <a:rPr lang="ar-EG" b="1" dirty="0" smtClean="0">
                <a:solidFill>
                  <a:schemeClr val="bg1"/>
                </a:solidFill>
              </a:rPr>
              <a:t> جسر 6: اقتراحي للحل</a:t>
            </a:r>
            <a:endParaRPr lang="en-GB" b="1" dirty="0">
              <a:solidFill>
                <a:schemeClr val="bg1"/>
              </a:solidFill>
            </a:endParaRPr>
          </a:p>
        </p:txBody>
      </p:sp>
      <p:sp>
        <p:nvSpPr>
          <p:cNvPr id="5" name="Title 1"/>
          <p:cNvSpPr txBox="1">
            <a:spLocks/>
          </p:cNvSpPr>
          <p:nvPr/>
        </p:nvSpPr>
        <p:spPr>
          <a:xfrm>
            <a:off x="703262" y="1779938"/>
            <a:ext cx="10515600" cy="1254198"/>
          </a:xfrm>
          <a:prstGeom prst="rect">
            <a:avLst/>
          </a:prstGeom>
          <a:solidFill>
            <a:srgbClr val="002060">
              <a:alpha val="50196"/>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Suggest a specific change in behaviour…</a:t>
            </a:r>
            <a:br>
              <a:rPr lang="en-GB" dirty="0"/>
            </a:br>
            <a:r>
              <a:rPr lang="en-GB" dirty="0"/>
              <a:t>I would really prefer it if you would</a:t>
            </a:r>
            <a:r>
              <a:rPr lang="en-GB" dirty="0" smtClean="0"/>
              <a:t>…</a:t>
            </a:r>
          </a:p>
          <a:p>
            <a:r>
              <a:rPr lang="ar-EG" dirty="0" smtClean="0"/>
              <a:t>أقترح تغيير معين في السلوك ...؟ كنت حقا أفضل إذا كنت ...</a:t>
            </a:r>
            <a:endParaRPr lang="en-GB" dirty="0"/>
          </a:p>
        </p:txBody>
      </p:sp>
      <p:sp>
        <p:nvSpPr>
          <p:cNvPr id="4" name="Content Placeholder 2"/>
          <p:cNvSpPr txBox="1">
            <a:spLocks/>
          </p:cNvSpPr>
          <p:nvPr/>
        </p:nvSpPr>
        <p:spPr>
          <a:xfrm>
            <a:off x="703262" y="3103408"/>
            <a:ext cx="10515600" cy="1371592"/>
          </a:xfrm>
          <a:prstGeom prst="rect">
            <a:avLst/>
          </a:prstGeom>
          <a:solidFill>
            <a:srgbClr val="00B050">
              <a:alpha val="58039"/>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Give solution options. Let them come back to you with their </a:t>
            </a:r>
            <a:r>
              <a:rPr lang="en-GB" dirty="0" smtClean="0"/>
              <a:t>decision. Set </a:t>
            </a:r>
            <a:r>
              <a:rPr lang="en-GB" dirty="0"/>
              <a:t>specific time frames and </a:t>
            </a:r>
            <a:r>
              <a:rPr lang="en-GB" dirty="0" smtClean="0"/>
              <a:t>expectations</a:t>
            </a:r>
          </a:p>
          <a:p>
            <a:pPr rtl="1"/>
            <a:r>
              <a:rPr lang="ar-EG" dirty="0" smtClean="0"/>
              <a:t>إعط خيارات للحل. دعه يرجع إليك بقراره، حدد أطر زمنية محددة وتوقعات</a:t>
            </a:r>
            <a:endParaRPr lang="en-GB" dirty="0"/>
          </a:p>
        </p:txBody>
      </p:sp>
      <p:sp>
        <p:nvSpPr>
          <p:cNvPr id="6" name="Title 1"/>
          <p:cNvSpPr txBox="1">
            <a:spLocks/>
          </p:cNvSpPr>
          <p:nvPr/>
        </p:nvSpPr>
        <p:spPr>
          <a:xfrm>
            <a:off x="703262" y="4516582"/>
            <a:ext cx="10515600" cy="1974705"/>
          </a:xfrm>
          <a:prstGeom prst="rect">
            <a:avLst/>
          </a:prstGeom>
          <a:solidFill>
            <a:srgbClr val="002060">
              <a:alpha val="50196"/>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 Explain …the benefits that would result from the new </a:t>
            </a:r>
            <a:r>
              <a:rPr lang="en-GB" dirty="0"/>
              <a:t>behaviour... I’d </a:t>
            </a:r>
            <a:r>
              <a:rPr lang="en-GB" dirty="0"/>
              <a:t>be more open to your ideas…</a:t>
            </a:r>
            <a:br>
              <a:rPr lang="en-GB" dirty="0"/>
            </a:br>
            <a:r>
              <a:rPr lang="en-GB" dirty="0"/>
              <a:t>If you will do that, we’ll both be more effective in</a:t>
            </a:r>
            <a:r>
              <a:rPr lang="en-GB" dirty="0"/>
              <a:t>….</a:t>
            </a:r>
          </a:p>
          <a:p>
            <a:r>
              <a:rPr lang="ar-EG" dirty="0"/>
              <a:t>اشرح  الفوائد التي قد تنجم عن السلوك الجديد؟ ارحب بكل اقتراحاتك  ... إذا كنت ستفعل ذلك، سنكون سويا أكثر فعالية في ....</a:t>
            </a:r>
            <a:endParaRPr lang="en-GB" dirty="0"/>
          </a:p>
        </p:txBody>
      </p:sp>
    </p:spTree>
    <p:extLst>
      <p:ext uri="{BB962C8B-B14F-4D97-AF65-F5344CB8AC3E}">
        <p14:creationId xmlns:p14="http://schemas.microsoft.com/office/powerpoint/2010/main" val="400384560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thefitindian.com/wp-content/uploads/2013/11/help-others.jpg"/>
          <p:cNvPicPr>
            <a:picLocks noChangeAspect="1" noChangeArrowheads="1"/>
          </p:cNvPicPr>
          <p:nvPr/>
        </p:nvPicPr>
        <p:blipFill>
          <a:blip r:embed="rId2"/>
          <a:srcRect/>
          <a:stretch>
            <a:fillRect/>
          </a:stretch>
        </p:blipFill>
        <p:spPr bwMode="auto">
          <a:xfrm>
            <a:off x="-1" y="0"/>
            <a:ext cx="12192001" cy="6858000"/>
          </a:xfrm>
          <a:prstGeom prst="rect">
            <a:avLst/>
          </a:prstGeom>
          <a:noFill/>
        </p:spPr>
      </p:pic>
      <p:sp>
        <p:nvSpPr>
          <p:cNvPr id="2" name="Title 1"/>
          <p:cNvSpPr>
            <a:spLocks noGrp="1"/>
          </p:cNvSpPr>
          <p:nvPr>
            <p:ph type="title"/>
          </p:nvPr>
        </p:nvSpPr>
        <p:spPr>
          <a:xfrm>
            <a:off x="838200" y="365125"/>
            <a:ext cx="10515600" cy="1782330"/>
          </a:xfrm>
          <a:solidFill>
            <a:srgbClr val="C00000">
              <a:alpha val="60000"/>
            </a:srgbClr>
          </a:solidFill>
        </p:spPr>
        <p:txBody>
          <a:bodyPr vert="horz" lIns="91440" tIns="45720" rIns="91440" bIns="45720" rtlCol="0" anchor="b">
            <a:normAutofit fontScale="90000"/>
          </a:bodyPr>
          <a:lstStyle/>
          <a:p>
            <a:pPr algn="ctr" rtl="1"/>
            <a:r>
              <a:rPr lang="en-GB" b="1" dirty="0">
                <a:solidFill>
                  <a:schemeClr val="bg1"/>
                </a:solidFill>
              </a:rPr>
              <a:t>BRIDGE 7 Genuine, Positive </a:t>
            </a:r>
            <a:r>
              <a:rPr lang="en-GB" b="1" dirty="0" smtClean="0">
                <a:solidFill>
                  <a:schemeClr val="bg1"/>
                </a:solidFill>
              </a:rPr>
              <a:t>Encouragement</a:t>
            </a:r>
            <a:br>
              <a:rPr lang="en-GB" b="1" dirty="0" smtClean="0">
                <a:solidFill>
                  <a:schemeClr val="bg1"/>
                </a:solidFill>
              </a:rPr>
            </a:br>
            <a:r>
              <a:rPr lang="ar-EG" b="1" dirty="0" smtClean="0">
                <a:solidFill>
                  <a:schemeClr val="bg1"/>
                </a:solidFill>
              </a:rPr>
              <a:t>جسر 7: تشجيع صادق وإيجابي </a:t>
            </a:r>
            <a:endParaRPr lang="en-GB" b="1" dirty="0">
              <a:solidFill>
                <a:schemeClr val="bg1"/>
              </a:solidFill>
            </a:endParaRPr>
          </a:p>
        </p:txBody>
      </p:sp>
      <p:sp>
        <p:nvSpPr>
          <p:cNvPr id="5" name="Title 1"/>
          <p:cNvSpPr txBox="1">
            <a:spLocks/>
          </p:cNvSpPr>
          <p:nvPr/>
        </p:nvSpPr>
        <p:spPr>
          <a:xfrm>
            <a:off x="796635" y="2452242"/>
            <a:ext cx="10515600" cy="2590800"/>
          </a:xfrm>
          <a:prstGeom prst="rect">
            <a:avLst/>
          </a:prstGeom>
          <a:solidFill>
            <a:srgbClr val="002060">
              <a:alpha val="56863"/>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Ask… for a commitment to </a:t>
            </a:r>
            <a:r>
              <a:rPr lang="en-GB" dirty="0" smtClean="0"/>
              <a:t>the </a:t>
            </a:r>
            <a:r>
              <a:rPr lang="en-GB" dirty="0"/>
              <a:t>new </a:t>
            </a:r>
            <a:r>
              <a:rPr lang="en-GB" dirty="0" smtClean="0"/>
              <a:t>behaviour...Will </a:t>
            </a:r>
            <a:r>
              <a:rPr lang="en-GB" dirty="0"/>
              <a:t>you agree to do this?</a:t>
            </a:r>
            <a:br>
              <a:rPr lang="en-GB" dirty="0"/>
            </a:br>
            <a:r>
              <a:rPr lang="en-GB" dirty="0"/>
              <a:t>Can I count on you to</a:t>
            </a:r>
            <a:r>
              <a:rPr lang="en-GB" dirty="0" smtClean="0"/>
              <a:t>….? What </a:t>
            </a:r>
            <a:r>
              <a:rPr lang="en-GB" dirty="0"/>
              <a:t>would it take for you to</a:t>
            </a:r>
            <a:r>
              <a:rPr lang="en-GB" dirty="0" smtClean="0"/>
              <a:t>…?</a:t>
            </a:r>
            <a:endParaRPr lang="ar-EG" dirty="0" smtClean="0"/>
          </a:p>
          <a:p>
            <a:pPr rtl="1"/>
            <a:r>
              <a:rPr lang="ar-EG" dirty="0" smtClean="0"/>
              <a:t>خذ تعهد... بالالتزام بالسلوك الجديد...هل توافق على ذلك؟</a:t>
            </a:r>
            <a:br>
              <a:rPr lang="ar-EG" dirty="0" smtClean="0"/>
            </a:br>
            <a:r>
              <a:rPr lang="ar-EG" dirty="0" smtClean="0"/>
              <a:t>هل يمكنني الاعتماد عليك في....؟ محتاج ايه علشان تعمل...؟</a:t>
            </a:r>
            <a:endParaRPr lang="en-GB" dirty="0"/>
          </a:p>
        </p:txBody>
      </p:sp>
      <p:sp>
        <p:nvSpPr>
          <p:cNvPr id="4" name="Content Placeholder 2"/>
          <p:cNvSpPr>
            <a:spLocks noGrp="1"/>
          </p:cNvSpPr>
          <p:nvPr>
            <p:ph idx="1"/>
          </p:nvPr>
        </p:nvSpPr>
        <p:spPr>
          <a:xfrm>
            <a:off x="824345" y="5786871"/>
            <a:ext cx="10515600" cy="904874"/>
          </a:xfrm>
          <a:solidFill>
            <a:srgbClr val="00B050">
              <a:alpha val="45882"/>
            </a:srgbClr>
          </a:solidFill>
        </p:spPr>
        <p:txBody>
          <a:bodyPr vert="horz" lIns="91440" tIns="45720" rIns="91440" bIns="45720" rtlCol="0" anchor="b">
            <a:noAutofit/>
          </a:bodyPr>
          <a:lstStyle/>
          <a:p>
            <a:pPr marL="0" algn="ctr">
              <a:spcBef>
                <a:spcPct val="0"/>
              </a:spcBef>
              <a:buNone/>
            </a:pPr>
            <a:r>
              <a:rPr lang="en-GB" b="1" dirty="0">
                <a:solidFill>
                  <a:schemeClr val="bg1"/>
                </a:solidFill>
                <a:latin typeface="+mj-lt"/>
                <a:ea typeface="+mj-ea"/>
                <a:cs typeface="+mj-cs"/>
              </a:rPr>
              <a:t>Offer encouragement and be genuine when you do so</a:t>
            </a:r>
            <a:r>
              <a:rPr lang="en-GB" b="1" dirty="0" smtClean="0">
                <a:solidFill>
                  <a:schemeClr val="bg1"/>
                </a:solidFill>
                <a:latin typeface="+mj-lt"/>
                <a:ea typeface="+mj-ea"/>
                <a:cs typeface="+mj-cs"/>
              </a:rPr>
              <a:t>.</a:t>
            </a:r>
          </a:p>
          <a:p>
            <a:pPr marL="0" algn="ctr" rtl="1">
              <a:spcBef>
                <a:spcPct val="0"/>
              </a:spcBef>
              <a:buNone/>
            </a:pPr>
            <a:r>
              <a:rPr lang="ar-EG" b="1" dirty="0" smtClean="0">
                <a:solidFill>
                  <a:schemeClr val="bg1"/>
                </a:solidFill>
                <a:latin typeface="+mj-lt"/>
                <a:ea typeface="+mj-ea"/>
                <a:cs typeface="+mj-cs"/>
              </a:rPr>
              <a:t>قدم التشجيع بشكل صادق</a:t>
            </a:r>
            <a:endParaRPr lang="en-GB" b="1" dirty="0">
              <a:solidFill>
                <a:schemeClr val="bg1"/>
              </a:solidFill>
              <a:latin typeface="+mj-lt"/>
              <a:ea typeface="+mj-ea"/>
              <a:cs typeface="+mj-cs"/>
            </a:endParaRPr>
          </a:p>
        </p:txBody>
      </p:sp>
    </p:spTree>
    <p:extLst>
      <p:ext uri="{BB962C8B-B14F-4D97-AF65-F5344CB8AC3E}">
        <p14:creationId xmlns:p14="http://schemas.microsoft.com/office/powerpoint/2010/main" val="11531493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strips(downLeft)">
                                      <p:cBhvr>
                                        <p:cTn id="17" dur="500"/>
                                        <p:tgtEl>
                                          <p:spTgt spid="4">
                                            <p:bg/>
                                          </p:spTgt>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strips(downLeft)">
                                      <p:cBhvr>
                                        <p:cTn id="20" dur="500"/>
                                        <p:tgtEl>
                                          <p:spTgt spid="4">
                                            <p:txEl>
                                              <p:pRg st="0" end="0"/>
                                            </p:txEl>
                                          </p:spTgt>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strips(downLeft)">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blogs-images.forbes.com/mikemyatt/files/2014/06/conflict.jpg"/>
          <p:cNvPicPr>
            <a:picLocks noChangeAspect="1" noChangeArrowheads="1"/>
          </p:cNvPicPr>
          <p:nvPr/>
        </p:nvPicPr>
        <p:blipFill>
          <a:blip r:embed="rId2"/>
          <a:srcRect/>
          <a:stretch>
            <a:fillRect/>
          </a:stretch>
        </p:blipFill>
        <p:spPr bwMode="auto">
          <a:xfrm>
            <a:off x="-1" y="0"/>
            <a:ext cx="12192001" cy="6858000"/>
          </a:xfrm>
          <a:prstGeom prst="rect">
            <a:avLst/>
          </a:prstGeom>
          <a:noFill/>
        </p:spPr>
      </p:pic>
      <p:sp>
        <p:nvSpPr>
          <p:cNvPr id="4" name="Title 1"/>
          <p:cNvSpPr txBox="1">
            <a:spLocks/>
          </p:cNvSpPr>
          <p:nvPr/>
        </p:nvSpPr>
        <p:spPr>
          <a:xfrm>
            <a:off x="845127" y="775855"/>
            <a:ext cx="10656311" cy="2687781"/>
          </a:xfrm>
          <a:prstGeom prst="rect">
            <a:avLst/>
          </a:prstGeom>
          <a:solidFill>
            <a:srgbClr val="002060">
              <a:alpha val="50196"/>
            </a:srgbClr>
          </a:solidFill>
        </p:spPr>
        <p:txBody>
          <a:bodyPr vert="horz" lIns="91440" tIns="45720" rIns="91440" bIns="45720" rtlCol="0" anchor="b">
            <a:noAutofit/>
          </a:bodyPr>
          <a:lstStyle>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GB" dirty="0"/>
              <a:t>We prefer to avoid issues that trigger fight (Pride) or flight (Fear) responses. </a:t>
            </a:r>
            <a:br>
              <a:rPr lang="en-GB" dirty="0"/>
            </a:br>
            <a:r>
              <a:rPr lang="en-GB" dirty="0"/>
              <a:t>Consequently, we view conflict as confrontation. </a:t>
            </a:r>
            <a:endParaRPr lang="en-GB" dirty="0"/>
          </a:p>
          <a:p>
            <a:r>
              <a:rPr lang="ar-EG" dirty="0"/>
              <a:t>عادة نفضل تجنب المشاكل التي تثير المعارك (الكبرياء) أو تثير التوتر (الخوف). وبالتالي، نرى الصراع على أنه مواجهة.</a:t>
            </a:r>
            <a:endParaRPr lang="en-GB" dirty="0"/>
          </a:p>
        </p:txBody>
      </p:sp>
      <p:sp>
        <p:nvSpPr>
          <p:cNvPr id="5" name="Title 1"/>
          <p:cNvSpPr txBox="1">
            <a:spLocks/>
          </p:cNvSpPr>
          <p:nvPr/>
        </p:nvSpPr>
        <p:spPr>
          <a:xfrm>
            <a:off x="775855" y="3796145"/>
            <a:ext cx="10725583" cy="2690382"/>
          </a:xfrm>
          <a:prstGeom prst="rect">
            <a:avLst/>
          </a:prstGeom>
          <a:solidFill>
            <a:srgbClr val="C00000">
              <a:alpha val="52157"/>
            </a:srgbClr>
          </a:solidFill>
        </p:spPr>
        <p:txBody>
          <a:bodyPr vert="horz" lIns="91440" tIns="45720" rIns="91440" bIns="45720" rtlCol="0" anchor="b">
            <a:noAutofit/>
          </a:bodyPr>
          <a:lstStyle>
            <a:defPPr>
              <a:defRPr lang="en-US"/>
            </a:defPPr>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GB" dirty="0"/>
              <a:t>Ask anyone, “Is conflict normal?” and they will answer:</a:t>
            </a:r>
          </a:p>
          <a:p>
            <a:r>
              <a:rPr lang="en-GB" dirty="0"/>
              <a:t>“Yes”. However, we have learnt to flow with the tension that conflict </a:t>
            </a:r>
            <a:r>
              <a:rPr lang="en-GB" dirty="0"/>
              <a:t>creates</a:t>
            </a:r>
          </a:p>
          <a:p>
            <a:r>
              <a:rPr lang="ar-EG" dirty="0"/>
              <a:t>اسأل أي شخص، "هل الصراع  شيء طبيعي؟"، سوف تكون الإجابة:</a:t>
            </a:r>
            <a:br>
              <a:rPr lang="ar-EG" dirty="0"/>
            </a:br>
            <a:r>
              <a:rPr lang="ar-EG" dirty="0"/>
              <a:t>"نعم فعلا". ومع ذلك، تعلمنا أن نتعامل مع الضغوط التي يسببها الصراع.</a:t>
            </a:r>
            <a:endParaRPr lang="en-GB" dirty="0"/>
          </a:p>
        </p:txBody>
      </p:sp>
    </p:spTree>
    <p:extLst>
      <p:ext uri="{BB962C8B-B14F-4D97-AF65-F5344CB8AC3E}">
        <p14:creationId xmlns:p14="http://schemas.microsoft.com/office/powerpoint/2010/main" val="16935657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hefitindian.com/wp-content/uploads/2013/11/help-others.jpg"/>
          <p:cNvPicPr>
            <a:picLocks noChangeAspect="1" noChangeArrowheads="1"/>
          </p:cNvPicPr>
          <p:nvPr/>
        </p:nvPicPr>
        <p:blipFill>
          <a:blip r:embed="rId2"/>
          <a:srcRect/>
          <a:stretch>
            <a:fillRect/>
          </a:stretch>
        </p:blipFill>
        <p:spPr bwMode="auto">
          <a:xfrm>
            <a:off x="-1" y="0"/>
            <a:ext cx="12192001" cy="6858000"/>
          </a:xfrm>
          <a:prstGeom prst="rect">
            <a:avLst/>
          </a:prstGeom>
          <a:noFill/>
        </p:spPr>
      </p:pic>
      <p:sp>
        <p:nvSpPr>
          <p:cNvPr id="2" name="Title 1"/>
          <p:cNvSpPr>
            <a:spLocks noGrp="1"/>
          </p:cNvSpPr>
          <p:nvPr>
            <p:ph type="title"/>
          </p:nvPr>
        </p:nvSpPr>
        <p:spPr>
          <a:xfrm>
            <a:off x="838200" y="365125"/>
            <a:ext cx="10515600" cy="1823893"/>
          </a:xfrm>
          <a:solidFill>
            <a:srgbClr val="C00000">
              <a:alpha val="60000"/>
            </a:srgbClr>
          </a:solidFill>
        </p:spPr>
        <p:txBody>
          <a:bodyPr vert="horz" lIns="91440" tIns="45720" rIns="91440" bIns="45720" rtlCol="0" anchor="b">
            <a:normAutofit/>
          </a:bodyPr>
          <a:lstStyle/>
          <a:p>
            <a:pPr algn="ctr" rtl="1"/>
            <a:r>
              <a:rPr lang="en-GB" sz="4000" b="1" dirty="0">
                <a:solidFill>
                  <a:schemeClr val="bg1"/>
                </a:solidFill>
              </a:rPr>
              <a:t>BRIDGE 7 Genuine, Positive </a:t>
            </a:r>
            <a:r>
              <a:rPr lang="en-GB" sz="4000" b="1" dirty="0" smtClean="0">
                <a:solidFill>
                  <a:schemeClr val="bg1"/>
                </a:solidFill>
              </a:rPr>
              <a:t>Encouragement</a:t>
            </a:r>
            <a:br>
              <a:rPr lang="en-GB" sz="4000" b="1" dirty="0" smtClean="0">
                <a:solidFill>
                  <a:schemeClr val="bg1"/>
                </a:solidFill>
              </a:rPr>
            </a:br>
            <a:r>
              <a:rPr lang="ar-EG" sz="4000" b="1" dirty="0" smtClean="0">
                <a:solidFill>
                  <a:schemeClr val="bg1"/>
                </a:solidFill>
              </a:rPr>
              <a:t> جسر 7: تشجيع صادق وإيجابي </a:t>
            </a:r>
            <a:endParaRPr lang="en-GB" sz="4000" b="1" dirty="0">
              <a:solidFill>
                <a:schemeClr val="bg1"/>
              </a:solidFill>
            </a:endParaRPr>
          </a:p>
        </p:txBody>
      </p:sp>
      <p:sp>
        <p:nvSpPr>
          <p:cNvPr id="3" name="Content Placeholder 2"/>
          <p:cNvSpPr>
            <a:spLocks noGrp="1"/>
          </p:cNvSpPr>
          <p:nvPr>
            <p:ph idx="1"/>
          </p:nvPr>
        </p:nvSpPr>
        <p:spPr>
          <a:xfrm>
            <a:off x="838200" y="2435245"/>
            <a:ext cx="10515600" cy="889846"/>
          </a:xfrm>
          <a:solidFill>
            <a:srgbClr val="002060">
              <a:alpha val="56863"/>
            </a:srgbClr>
          </a:solidFill>
        </p:spPr>
        <p:txBody>
          <a:bodyPr vert="horz" lIns="91440" tIns="45720" rIns="91440" bIns="45720" rtlCol="0" anchor="b">
            <a:noAutofit/>
          </a:bodyPr>
          <a:lstStyle/>
          <a:p>
            <a:pPr marL="0" algn="ctr">
              <a:spcBef>
                <a:spcPct val="0"/>
              </a:spcBef>
              <a:buNone/>
            </a:pPr>
            <a:r>
              <a:rPr lang="en-GB" b="1" dirty="0">
                <a:solidFill>
                  <a:schemeClr val="bg1"/>
                </a:solidFill>
                <a:latin typeface="+mj-lt"/>
                <a:ea typeface="+mj-ea"/>
                <a:cs typeface="+mj-cs"/>
              </a:rPr>
              <a:t>You are a valuable member of the </a:t>
            </a:r>
            <a:r>
              <a:rPr lang="en-GB" b="1" dirty="0" smtClean="0">
                <a:solidFill>
                  <a:schemeClr val="bg1"/>
                </a:solidFill>
                <a:latin typeface="+mj-lt"/>
                <a:ea typeface="+mj-ea"/>
                <a:cs typeface="+mj-cs"/>
              </a:rPr>
              <a:t>team/ family</a:t>
            </a:r>
            <a:endParaRPr lang="en-GB" b="1" dirty="0" smtClean="0">
              <a:solidFill>
                <a:schemeClr val="bg1"/>
              </a:solidFill>
              <a:latin typeface="+mj-lt"/>
              <a:ea typeface="+mj-ea"/>
              <a:cs typeface="+mj-cs"/>
            </a:endParaRPr>
          </a:p>
          <a:p>
            <a:pPr marL="0" algn="ctr" rtl="1">
              <a:spcBef>
                <a:spcPct val="0"/>
              </a:spcBef>
              <a:buNone/>
            </a:pPr>
            <a:r>
              <a:rPr lang="ar-EG" b="1" dirty="0" smtClean="0">
                <a:solidFill>
                  <a:schemeClr val="bg1"/>
                </a:solidFill>
              </a:rPr>
              <a:t>انت عضو غالي </a:t>
            </a:r>
            <a:r>
              <a:rPr lang="ar-EG" b="1" dirty="0" smtClean="0">
                <a:solidFill>
                  <a:schemeClr val="bg1"/>
                </a:solidFill>
              </a:rPr>
              <a:t>للفريق - للعائلة</a:t>
            </a:r>
            <a:endParaRPr lang="en-GB" b="1" dirty="0">
              <a:solidFill>
                <a:schemeClr val="bg1"/>
              </a:solidFill>
              <a:latin typeface="+mj-lt"/>
              <a:ea typeface="+mj-ea"/>
              <a:cs typeface="+mj-cs"/>
            </a:endParaRPr>
          </a:p>
        </p:txBody>
      </p:sp>
      <p:sp>
        <p:nvSpPr>
          <p:cNvPr id="4" name="Content Placeholder 2"/>
          <p:cNvSpPr txBox="1">
            <a:spLocks/>
          </p:cNvSpPr>
          <p:nvPr/>
        </p:nvSpPr>
        <p:spPr>
          <a:xfrm>
            <a:off x="976745" y="3455707"/>
            <a:ext cx="10515600" cy="1047020"/>
          </a:xfrm>
          <a:prstGeom prst="rect">
            <a:avLst/>
          </a:prstGeom>
          <a:solidFill>
            <a:srgbClr val="00B050">
              <a:alpha val="63922"/>
            </a:srgbClr>
          </a:solidFill>
        </p:spPr>
        <p:txBody>
          <a:bodyPr vert="horz" lIns="91440" tIns="45720" rIns="91440" bIns="45720" rtlCol="0" anchor="b">
            <a:noAutofit/>
          </a:bodyPr>
          <a:lstStyle>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Please don’t forget … (name past achievements</a:t>
            </a:r>
            <a:r>
              <a:rPr lang="en-GB" dirty="0" smtClean="0"/>
              <a:t>)</a:t>
            </a:r>
          </a:p>
          <a:p>
            <a:r>
              <a:rPr lang="ar-EG" dirty="0" smtClean="0"/>
              <a:t>من فضلك لا تنسى ... (الإنجازات السابقة )</a:t>
            </a:r>
            <a:endParaRPr lang="en-GB" dirty="0"/>
          </a:p>
        </p:txBody>
      </p:sp>
      <p:sp>
        <p:nvSpPr>
          <p:cNvPr id="5" name="Content Placeholder 2"/>
          <p:cNvSpPr txBox="1">
            <a:spLocks/>
          </p:cNvSpPr>
          <p:nvPr/>
        </p:nvSpPr>
        <p:spPr>
          <a:xfrm>
            <a:off x="903575" y="5023868"/>
            <a:ext cx="10515600" cy="961295"/>
          </a:xfrm>
          <a:prstGeom prst="rect">
            <a:avLst/>
          </a:prstGeom>
          <a:solidFill>
            <a:srgbClr val="C00000">
              <a:alpha val="50196"/>
            </a:srgbClr>
          </a:solidFill>
        </p:spPr>
        <p:txBody>
          <a:bodyPr vert="horz" lIns="91440" tIns="45720" rIns="91440" bIns="45720" rtlCol="0" anchor="b">
            <a:noAutofit/>
          </a:bodyPr>
          <a:lstStyle>
            <a:defPPr>
              <a:defRPr lang="en-US"/>
            </a:defPPr>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If you can’t say something genuine, don’t say anything</a:t>
            </a:r>
            <a:r>
              <a:rPr lang="en-GB" dirty="0" smtClean="0"/>
              <a:t>.</a:t>
            </a:r>
          </a:p>
          <a:p>
            <a:r>
              <a:rPr lang="ar-EG" dirty="0" smtClean="0"/>
              <a:t>اذا كنت </a:t>
            </a:r>
            <a:r>
              <a:rPr lang="ar-EG" smtClean="0"/>
              <a:t>لا تستطيع </a:t>
            </a:r>
            <a:r>
              <a:rPr lang="ar-EG" dirty="0" smtClean="0"/>
              <a:t>أن تقول شيئا صادقا، فلا تقول أي شيء.</a:t>
            </a:r>
            <a:endParaRPr lang="en-GB" dirty="0"/>
          </a:p>
        </p:txBody>
      </p:sp>
    </p:spTree>
    <p:extLst>
      <p:ext uri="{BB962C8B-B14F-4D97-AF65-F5344CB8AC3E}">
        <p14:creationId xmlns:p14="http://schemas.microsoft.com/office/powerpoint/2010/main" val="127270575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trips(downLeft)">
                                      <p:cBhvr>
                                        <p:cTn id="7" dur="500"/>
                                        <p:tgtEl>
                                          <p:spTgt spid="3">
                                            <p:bg/>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Left)">
                                      <p:cBhvr>
                                        <p:cTn id="10" dur="500"/>
                                        <p:tgtEl>
                                          <p:spTgt spid="3">
                                            <p:txEl>
                                              <p:pRg st="0" end="0"/>
                                            </p:txEl>
                                          </p:spTgt>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strips(downLeft)">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2247" y="0"/>
            <a:ext cx="12194247" cy="6858000"/>
          </a:xfrm>
          <a:prstGeom prst="rect">
            <a:avLst/>
          </a:prstGeom>
          <a:noFill/>
          <a:ln w="9525">
            <a:noFill/>
            <a:miter lim="800000"/>
            <a:headEnd/>
            <a:tailEnd/>
          </a:ln>
          <a:effectLst/>
        </p:spPr>
      </p:pic>
      <p:sp>
        <p:nvSpPr>
          <p:cNvPr id="2" name="Title 1"/>
          <p:cNvSpPr>
            <a:spLocks noGrp="1"/>
          </p:cNvSpPr>
          <p:nvPr>
            <p:ph type="title"/>
          </p:nvPr>
        </p:nvSpPr>
        <p:spPr>
          <a:xfrm>
            <a:off x="1357312" y="207819"/>
            <a:ext cx="9363075" cy="1717964"/>
          </a:xfrm>
          <a:solidFill>
            <a:srgbClr val="C00000">
              <a:alpha val="63137"/>
            </a:srgbClr>
          </a:solidFill>
        </p:spPr>
        <p:txBody>
          <a:bodyPr vert="horz" lIns="91440" tIns="45720" rIns="91440" bIns="45720" rtlCol="0" anchor="b">
            <a:noAutofit/>
          </a:bodyPr>
          <a:lstStyle/>
          <a:p>
            <a:pPr indent="-228600" algn="ctr" rtl="1">
              <a:buFont typeface="Arial" panose="020B0604020202020204" pitchFamily="34" charset="0"/>
            </a:pPr>
            <a:r>
              <a:rPr lang="en-GB" sz="2800" b="1" dirty="0">
                <a:solidFill>
                  <a:schemeClr val="bg1"/>
                </a:solidFill>
              </a:rPr>
              <a:t>Some of the most ineffective moments would be dealing with conflict over email or Text messages</a:t>
            </a:r>
            <a:r>
              <a:rPr lang="en-GB" sz="2800" b="1" dirty="0" smtClean="0">
                <a:solidFill>
                  <a:schemeClr val="bg1"/>
                </a:solidFill>
              </a:rPr>
              <a:t>.</a:t>
            </a:r>
            <a:br>
              <a:rPr lang="en-GB" sz="2800" b="1" dirty="0" smtClean="0">
                <a:solidFill>
                  <a:schemeClr val="bg1"/>
                </a:solidFill>
              </a:rPr>
            </a:br>
            <a:r>
              <a:rPr lang="ar-EG" sz="2800" b="1" dirty="0" smtClean="0">
                <a:solidFill>
                  <a:schemeClr val="bg1"/>
                </a:solidFill>
              </a:rPr>
              <a:t> التعامل مع الصراع عن طريق رسائل البريد الإلكتروني أو الرسائل النصية شيء</a:t>
            </a:r>
            <a:r>
              <a:rPr lang="en-GB" sz="2800" b="1" dirty="0" smtClean="0">
                <a:solidFill>
                  <a:schemeClr val="bg1"/>
                </a:solidFill>
              </a:rPr>
              <a:t> </a:t>
            </a:r>
            <a:r>
              <a:rPr lang="ar-EG" sz="2800" b="1" dirty="0" smtClean="0">
                <a:solidFill>
                  <a:schemeClr val="bg1"/>
                </a:solidFill>
              </a:rPr>
              <a:t>قد يكون غير </a:t>
            </a:r>
            <a:r>
              <a:rPr lang="ar-EG" sz="2800" b="1" dirty="0" smtClean="0">
                <a:solidFill>
                  <a:schemeClr val="bg1"/>
                </a:solidFill>
              </a:rPr>
              <a:t>فعال </a:t>
            </a:r>
            <a:endParaRPr lang="en-GB" sz="2800" b="1" dirty="0">
              <a:solidFill>
                <a:schemeClr val="bg1"/>
              </a:solidFill>
            </a:endParaRPr>
          </a:p>
        </p:txBody>
      </p:sp>
      <p:sp>
        <p:nvSpPr>
          <p:cNvPr id="3" name="Title 1"/>
          <p:cNvSpPr txBox="1">
            <a:spLocks/>
          </p:cNvSpPr>
          <p:nvPr/>
        </p:nvSpPr>
        <p:spPr>
          <a:xfrm>
            <a:off x="1357312" y="2324103"/>
            <a:ext cx="9363075" cy="1555170"/>
          </a:xfrm>
          <a:prstGeom prst="rect">
            <a:avLst/>
          </a:prstGeom>
          <a:solidFill>
            <a:srgbClr val="00B050">
              <a:alpha val="63137"/>
            </a:srgbClr>
          </a:solidFill>
        </p:spPr>
        <p:txBody>
          <a:bodyPr vert="horz" lIns="91440" tIns="45720" rIns="91440" bIns="45720" rtlCol="0" anchor="b">
            <a:noAutofit/>
          </a:bodyPr>
          <a:lstStyle>
            <a:lvl1pPr indent="-228600" algn="ctr">
              <a:lnSpc>
                <a:spcPct val="90000"/>
              </a:lnSpc>
              <a:spcBef>
                <a:spcPct val="0"/>
              </a:spcBef>
              <a:buFont typeface="Arial" panose="020B0604020202020204" pitchFamily="34" charset="0"/>
              <a:buNone/>
              <a:defRPr sz="2800" b="1">
                <a:solidFill>
                  <a:schemeClr val="bg1"/>
                </a:solidFill>
                <a:latin typeface="+mj-lt"/>
                <a:ea typeface="+mj-ea"/>
                <a:cs typeface="+mj-cs"/>
              </a:defRPr>
            </a:lvl1pPr>
          </a:lstStyle>
          <a:p>
            <a:r>
              <a:rPr lang="en-GB" dirty="0"/>
              <a:t>A meeting face-to-face or picking up the phone is ways more better. Never Text</a:t>
            </a:r>
            <a:r>
              <a:rPr lang="en-GB" dirty="0" smtClean="0"/>
              <a:t>!</a:t>
            </a:r>
          </a:p>
          <a:p>
            <a:r>
              <a:rPr lang="ar-EG" dirty="0" smtClean="0"/>
              <a:t>مقابلة وجها لوجه أو اتصال تليفوني أفضل بكثير. بلاش كتابة!</a:t>
            </a:r>
            <a:endParaRPr lang="en-GB" dirty="0"/>
          </a:p>
        </p:txBody>
      </p:sp>
      <p:sp>
        <p:nvSpPr>
          <p:cNvPr id="4" name="Title 1"/>
          <p:cNvSpPr txBox="1">
            <a:spLocks/>
          </p:cNvSpPr>
          <p:nvPr/>
        </p:nvSpPr>
        <p:spPr>
          <a:xfrm>
            <a:off x="1357312" y="4643438"/>
            <a:ext cx="9363075" cy="1660380"/>
          </a:xfrm>
          <a:prstGeom prst="rect">
            <a:avLst/>
          </a:prstGeom>
          <a:solidFill>
            <a:srgbClr val="000000">
              <a:alpha val="63137"/>
            </a:srgbClr>
          </a:solidFill>
        </p:spPr>
        <p:txBody>
          <a:bodyPr vert="horz" lIns="91440" tIns="45720" rIns="91440" bIns="45720" rtlCol="0" anchor="b">
            <a:normAutofit fontScale="77500" lnSpcReduction="20000"/>
          </a:bodyPr>
          <a:lstStyle>
            <a:lvl1pPr algn="ctr">
              <a:lnSpc>
                <a:spcPct val="90000"/>
              </a:lnSpc>
              <a:spcBef>
                <a:spcPct val="0"/>
              </a:spcBef>
              <a:buNone/>
              <a:defRPr sz="4400" b="1">
                <a:solidFill>
                  <a:schemeClr val="bg1"/>
                </a:solidFill>
                <a:latin typeface="+mj-lt"/>
                <a:ea typeface="+mj-ea"/>
                <a:cs typeface="+mj-cs"/>
              </a:defRPr>
            </a:lvl1pPr>
          </a:lstStyle>
          <a:p>
            <a:r>
              <a:rPr lang="en-GB" dirty="0" smtClean="0"/>
              <a:t>“</a:t>
            </a:r>
            <a:r>
              <a:rPr lang="en-GB" dirty="0"/>
              <a:t>We can’t let past disappointments dis-courage us from future opportunities</a:t>
            </a:r>
            <a:r>
              <a:rPr lang="en-GB" dirty="0" smtClean="0"/>
              <a:t>.”</a:t>
            </a:r>
          </a:p>
          <a:p>
            <a:r>
              <a:rPr lang="ar-EG" dirty="0" smtClean="0"/>
              <a:t>"لا يمكن أن نسمح للاحباطات الماضية أن تثنينا عن فرص المستقبل."</a:t>
            </a:r>
            <a:endParaRPr lang="en-GB" dirty="0"/>
          </a:p>
        </p:txBody>
      </p:sp>
    </p:spTree>
    <p:extLst>
      <p:ext uri="{BB962C8B-B14F-4D97-AF65-F5344CB8AC3E}">
        <p14:creationId xmlns:p14="http://schemas.microsoft.com/office/powerpoint/2010/main" val="18199952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2" cstate="print"/>
          <a:srcRect/>
          <a:stretch>
            <a:fillRect/>
          </a:stretch>
        </p:blipFill>
        <p:spPr bwMode="auto">
          <a:xfrm>
            <a:off x="-2247" y="0"/>
            <a:ext cx="12194247" cy="6858000"/>
          </a:xfrm>
          <a:prstGeom prst="rect">
            <a:avLst/>
          </a:prstGeom>
          <a:noFill/>
          <a:ln w="9525">
            <a:noFill/>
            <a:miter lim="800000"/>
            <a:headEnd/>
            <a:tailEnd/>
          </a:ln>
          <a:effectLst/>
        </p:spPr>
      </p:pic>
      <p:sp>
        <p:nvSpPr>
          <p:cNvPr id="4" name="Title 1"/>
          <p:cNvSpPr txBox="1">
            <a:spLocks/>
          </p:cNvSpPr>
          <p:nvPr/>
        </p:nvSpPr>
        <p:spPr>
          <a:xfrm>
            <a:off x="342900" y="3790950"/>
            <a:ext cx="11582400" cy="2849720"/>
          </a:xfrm>
          <a:prstGeom prst="rect">
            <a:avLst/>
          </a:prstGeom>
          <a:solidFill>
            <a:srgbClr val="00B050">
              <a:alpha val="78039"/>
            </a:srgbClr>
          </a:solidFill>
        </p:spPr>
        <p:txBody>
          <a:bodyPr vert="horz" lIns="91440" tIns="45720" rIns="91440" bIns="45720" rtlCol="0" anchor="b">
            <a:normAutofit/>
          </a:bodyPr>
          <a:lstStyle>
            <a:lvl1pPr algn="ctr">
              <a:lnSpc>
                <a:spcPct val="90000"/>
              </a:lnSpc>
              <a:spcBef>
                <a:spcPct val="0"/>
              </a:spcBef>
              <a:buNone/>
              <a:defRPr sz="4400" b="1">
                <a:solidFill>
                  <a:schemeClr val="bg1"/>
                </a:solidFill>
                <a:latin typeface="+mj-lt"/>
                <a:ea typeface="+mj-ea"/>
                <a:cs typeface="+mj-cs"/>
              </a:defRPr>
            </a:lvl1pPr>
          </a:lstStyle>
          <a:p>
            <a:pPr rtl="1"/>
            <a:r>
              <a:rPr lang="en-US" sz="4000" dirty="0" smtClean="0"/>
              <a:t>If any of you lacks wisdom, let him ask of God, who gives to all liberally and without reproach, and it will be given to him. (James 1: 5)</a:t>
            </a:r>
            <a:endParaRPr lang="ar-EG" sz="4000" dirty="0" smtClean="0"/>
          </a:p>
          <a:p>
            <a:pPr rtl="1"/>
            <a:r>
              <a:rPr lang="ar-EG" sz="4000" dirty="0" smtClean="0"/>
              <a:t>وانما ان كان احدكم تعوزه حكمة، فليطلب من الله الذي يعطي الجميع بسخاء ولا يعير، فسيعطى له.</a:t>
            </a:r>
            <a:r>
              <a:rPr lang="en-GB" sz="4000" dirty="0" smtClean="0"/>
              <a:t> </a:t>
            </a:r>
            <a:r>
              <a:rPr lang="ar-EG" sz="4000" dirty="0" smtClean="0"/>
              <a:t> (يع 1: 5)</a:t>
            </a:r>
            <a:endParaRPr lang="en-GB" sz="4000" dirty="0"/>
          </a:p>
        </p:txBody>
      </p:sp>
    </p:spTree>
    <p:extLst>
      <p:ext uri="{BB962C8B-B14F-4D97-AF65-F5344CB8AC3E}">
        <p14:creationId xmlns:p14="http://schemas.microsoft.com/office/powerpoint/2010/main" val="18199952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businessreviewaustralia.com/public/uploads/large/large_article_im97_Workplace_Conflict.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737257" y="362608"/>
            <a:ext cx="10515600" cy="2134585"/>
          </a:xfrm>
          <a:solidFill>
            <a:srgbClr val="C00000">
              <a:alpha val="50196"/>
            </a:srgbClr>
          </a:solidFill>
        </p:spPr>
        <p:txBody>
          <a:bodyPr vert="horz" lIns="91440" tIns="45720" rIns="91440" bIns="45720" rtlCol="0" anchor="b">
            <a:noAutofit/>
          </a:bodyPr>
          <a:lstStyle/>
          <a:p>
            <a:pPr algn="ctr">
              <a:buFont typeface="Arial" panose="020B0604020202020204" pitchFamily="34" charset="0"/>
            </a:pPr>
            <a:r>
              <a:rPr lang="en-GB" sz="6600" b="1" dirty="0">
                <a:solidFill>
                  <a:schemeClr val="bg1"/>
                </a:solidFill>
              </a:rPr>
              <a:t>What is </a:t>
            </a:r>
            <a:r>
              <a:rPr lang="en-GB" sz="6600" b="1" dirty="0">
                <a:solidFill>
                  <a:schemeClr val="bg1"/>
                </a:solidFill>
              </a:rPr>
              <a:t>Confrontation?</a:t>
            </a:r>
            <a:br>
              <a:rPr lang="en-GB" sz="6600" b="1" dirty="0">
                <a:solidFill>
                  <a:schemeClr val="bg1"/>
                </a:solidFill>
              </a:rPr>
            </a:br>
            <a:r>
              <a:rPr lang="ar-EG" sz="6600" b="1" dirty="0">
                <a:solidFill>
                  <a:schemeClr val="bg1"/>
                </a:solidFill>
              </a:rPr>
              <a:t>ما هي المواجهة؟ </a:t>
            </a:r>
            <a:endParaRPr lang="en-GB" sz="6600" b="1" dirty="0">
              <a:solidFill>
                <a:schemeClr val="bg1"/>
              </a:solidFill>
            </a:endParaRPr>
          </a:p>
        </p:txBody>
      </p:sp>
    </p:spTree>
    <p:extLst>
      <p:ext uri="{BB962C8B-B14F-4D97-AF65-F5344CB8AC3E}">
        <p14:creationId xmlns:p14="http://schemas.microsoft.com/office/powerpoint/2010/main" val="170212072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businessreviewaustralia.com/public/uploads/large/large_article_im97_Workplace_Conflict.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956541" y="329478"/>
            <a:ext cx="10515600" cy="1462087"/>
          </a:xfrm>
          <a:solidFill>
            <a:srgbClr val="002060">
              <a:alpha val="50196"/>
            </a:srgbClr>
          </a:solidFill>
        </p:spPr>
        <p:txBody>
          <a:bodyPr vert="horz" lIns="91440" tIns="45720" rIns="91440" bIns="45720" rtlCol="0" anchor="b">
            <a:noAutofit/>
          </a:bodyPr>
          <a:lstStyle/>
          <a:p>
            <a:pPr algn="ctr">
              <a:buFont typeface="Arial" panose="020B0604020202020204" pitchFamily="34" charset="0"/>
            </a:pPr>
            <a:r>
              <a:rPr lang="en-GB" sz="3200" b="1" dirty="0">
                <a:solidFill>
                  <a:schemeClr val="bg1"/>
                </a:solidFill>
              </a:rPr>
              <a:t>Confrontation is a hostile or argumentative meeting or situation between opposing </a:t>
            </a:r>
            <a:r>
              <a:rPr lang="en-GB" sz="3200" b="1" dirty="0">
                <a:solidFill>
                  <a:schemeClr val="bg1"/>
                </a:solidFill>
              </a:rPr>
              <a:t>parties</a:t>
            </a:r>
            <a:br>
              <a:rPr lang="en-GB" sz="3200" b="1" dirty="0">
                <a:solidFill>
                  <a:schemeClr val="bg1"/>
                </a:solidFill>
              </a:rPr>
            </a:br>
            <a:r>
              <a:rPr lang="ar-EG" sz="3200" b="1" dirty="0">
                <a:solidFill>
                  <a:schemeClr val="bg1"/>
                </a:solidFill>
              </a:rPr>
              <a:t>المواجهة هي موقف أو لقاء عدائي أو جدلي بين أطراف متنازعة</a:t>
            </a:r>
            <a:endParaRPr lang="en-GB" sz="3200" b="1" dirty="0">
              <a:solidFill>
                <a:schemeClr val="bg1"/>
              </a:solidFill>
            </a:endParaRPr>
          </a:p>
        </p:txBody>
      </p:sp>
      <p:sp>
        <p:nvSpPr>
          <p:cNvPr id="3" name="Title 1"/>
          <p:cNvSpPr txBox="1">
            <a:spLocks/>
          </p:cNvSpPr>
          <p:nvPr/>
        </p:nvSpPr>
        <p:spPr>
          <a:xfrm>
            <a:off x="1053522" y="2064327"/>
            <a:ext cx="10515600" cy="2424545"/>
          </a:xfrm>
          <a:prstGeom prst="rect">
            <a:avLst/>
          </a:prstGeom>
          <a:solidFill>
            <a:srgbClr val="C00000">
              <a:alpha val="52157"/>
            </a:srgbClr>
          </a:solidFill>
        </p:spPr>
        <p:txBody>
          <a:bodyPr vert="horz" lIns="91440" tIns="45720" rIns="91440" bIns="45720" rtlCol="0" anchor="b">
            <a:noAutofit/>
          </a:bodyPr>
          <a:lstStyle>
            <a:defPPr>
              <a:defRPr lang="en-US"/>
            </a:defPPr>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US" dirty="0"/>
              <a:t>For as the churning of milk produces butter,</a:t>
            </a:r>
            <a:br>
              <a:rPr lang="en-US" dirty="0"/>
            </a:br>
            <a:r>
              <a:rPr lang="en-US" dirty="0"/>
              <a:t>And wringing the nose produces blood,</a:t>
            </a:r>
            <a:br>
              <a:rPr lang="en-US" dirty="0"/>
            </a:br>
            <a:r>
              <a:rPr lang="en-US" dirty="0"/>
              <a:t>So the forcing of wrath produces strife (</a:t>
            </a:r>
            <a:r>
              <a:rPr lang="en-US" dirty="0" err="1"/>
              <a:t>Prov</a:t>
            </a:r>
            <a:r>
              <a:rPr lang="en-US" dirty="0"/>
              <a:t> 30: 33)</a:t>
            </a:r>
          </a:p>
          <a:p>
            <a:r>
              <a:rPr lang="ar-EG" dirty="0"/>
              <a:t>لان عصر اللبن يخرج جبنا وعصر الانف يخرج دما وعصر الغضب يخرج خصاما (ام 20: 33)</a:t>
            </a:r>
            <a:endParaRPr lang="en-GB" dirty="0"/>
          </a:p>
        </p:txBody>
      </p:sp>
      <p:sp>
        <p:nvSpPr>
          <p:cNvPr id="4" name="Title 1"/>
          <p:cNvSpPr txBox="1">
            <a:spLocks/>
          </p:cNvSpPr>
          <p:nvPr/>
        </p:nvSpPr>
        <p:spPr>
          <a:xfrm>
            <a:off x="1053523" y="4641274"/>
            <a:ext cx="10515600" cy="1801122"/>
          </a:xfrm>
          <a:prstGeom prst="rect">
            <a:avLst/>
          </a:prstGeom>
          <a:solidFill>
            <a:srgbClr val="002060">
              <a:alpha val="50196"/>
            </a:srgbClr>
          </a:solidFill>
        </p:spPr>
        <p:txBody>
          <a:bodyPr vert="horz" lIns="91440" tIns="45720" rIns="91440" bIns="45720" rtlCol="0" anchor="b">
            <a:noAutofit/>
          </a:bodyPr>
          <a:lstStyle>
            <a:defPPr>
              <a:defRPr lang="en-US"/>
            </a:defPPr>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US" dirty="0"/>
              <a:t>He who is of a proud heart stirs up strife,</a:t>
            </a:r>
            <a:br>
              <a:rPr lang="en-US" dirty="0"/>
            </a:br>
            <a:r>
              <a:rPr lang="en-US" dirty="0"/>
              <a:t>But he who trusts in the Lord will be prospered.</a:t>
            </a:r>
            <a:r>
              <a:rPr lang="ar-EG" dirty="0"/>
              <a:t>  </a:t>
            </a:r>
            <a:r>
              <a:rPr lang="en-GB" dirty="0"/>
              <a:t>(</a:t>
            </a:r>
            <a:r>
              <a:rPr lang="en-GB" dirty="0" err="1"/>
              <a:t>Prov</a:t>
            </a:r>
            <a:r>
              <a:rPr lang="en-GB" dirty="0"/>
              <a:t> 28: 25)</a:t>
            </a:r>
            <a:endParaRPr lang="ar-EG" dirty="0"/>
          </a:p>
          <a:p>
            <a:r>
              <a:rPr lang="ar-EG" dirty="0"/>
              <a:t>المنتفخ النفس يهيج الخصام والمتكل على الرب يسمن. (ام 28: 25)</a:t>
            </a:r>
            <a:endParaRPr lang="en-GB" dirty="0"/>
          </a:p>
        </p:txBody>
      </p:sp>
    </p:spTree>
    <p:extLst>
      <p:ext uri="{BB962C8B-B14F-4D97-AF65-F5344CB8AC3E}">
        <p14:creationId xmlns:p14="http://schemas.microsoft.com/office/powerpoint/2010/main" val="265716181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collectivelyfree.org/wp-content/uploads/2015/08/642-psychology-of-conflict.jpg"/>
          <p:cNvPicPr>
            <a:picLocks noChangeAspect="1" noChangeArrowheads="1"/>
          </p:cNvPicPr>
          <p:nvPr/>
        </p:nvPicPr>
        <p:blipFill>
          <a:blip r:embed="rId2"/>
          <a:srcRect/>
          <a:stretch>
            <a:fillRect/>
          </a:stretch>
        </p:blipFill>
        <p:spPr bwMode="auto">
          <a:xfrm>
            <a:off x="-1" y="0"/>
            <a:ext cx="12192001" cy="6858000"/>
          </a:xfrm>
          <a:prstGeom prst="rect">
            <a:avLst/>
          </a:prstGeom>
          <a:noFill/>
        </p:spPr>
      </p:pic>
      <p:sp>
        <p:nvSpPr>
          <p:cNvPr id="2" name="Title 1"/>
          <p:cNvSpPr>
            <a:spLocks noGrp="1"/>
          </p:cNvSpPr>
          <p:nvPr>
            <p:ph type="title"/>
          </p:nvPr>
        </p:nvSpPr>
        <p:spPr>
          <a:xfrm>
            <a:off x="1328731" y="957262"/>
            <a:ext cx="9858375" cy="1466857"/>
          </a:xfrm>
          <a:solidFill>
            <a:srgbClr val="C00000">
              <a:alpha val="52157"/>
            </a:srgbClr>
          </a:solidFill>
        </p:spPr>
        <p:txBody>
          <a:bodyPr vert="horz" lIns="91440" tIns="45720" rIns="91440" bIns="45720" rtlCol="0" anchor="b">
            <a:noAutofit/>
          </a:bodyPr>
          <a:lstStyle/>
          <a:p>
            <a:pPr algn="ctr">
              <a:buFont typeface="Arial" panose="020B0604020202020204" pitchFamily="34" charset="0"/>
            </a:pPr>
            <a:r>
              <a:rPr lang="en-GB" sz="3200" b="1" dirty="0">
                <a:solidFill>
                  <a:schemeClr val="bg1"/>
                </a:solidFill>
              </a:rPr>
              <a:t>Confrontation operates in the spirit of fear and pride. </a:t>
            </a:r>
            <a:r>
              <a:rPr lang="en-GB" sz="3200" b="1" dirty="0">
                <a:solidFill>
                  <a:schemeClr val="bg1"/>
                </a:solidFill>
              </a:rPr>
              <a:t/>
            </a:r>
            <a:br>
              <a:rPr lang="en-GB" sz="3200" b="1" dirty="0">
                <a:solidFill>
                  <a:schemeClr val="bg1"/>
                </a:solidFill>
              </a:rPr>
            </a:br>
            <a:r>
              <a:rPr lang="ar-EG" sz="3200" b="1" dirty="0">
                <a:solidFill>
                  <a:schemeClr val="bg1"/>
                </a:solidFill>
              </a:rPr>
              <a:t>المواجهة تكون بروح الخوف والكبرياء.</a:t>
            </a:r>
            <a:endParaRPr lang="en-GB" sz="3200" b="1" dirty="0">
              <a:solidFill>
                <a:schemeClr val="bg1"/>
              </a:solidFill>
            </a:endParaRPr>
          </a:p>
        </p:txBody>
      </p:sp>
      <p:sp>
        <p:nvSpPr>
          <p:cNvPr id="3" name="Title 1"/>
          <p:cNvSpPr txBox="1">
            <a:spLocks/>
          </p:cNvSpPr>
          <p:nvPr/>
        </p:nvSpPr>
        <p:spPr>
          <a:xfrm>
            <a:off x="1443031" y="4129094"/>
            <a:ext cx="9858375" cy="2517623"/>
          </a:xfrm>
          <a:prstGeom prst="rect">
            <a:avLst/>
          </a:prstGeom>
          <a:solidFill>
            <a:srgbClr val="181717">
              <a:alpha val="50196"/>
            </a:srgbClr>
          </a:solidFill>
        </p:spPr>
        <p:txBody>
          <a:bodyPr vert="horz" lIns="91440" tIns="45720" rIns="91440" bIns="45720" rtlCol="0" anchor="b">
            <a:noAutofit/>
          </a:bodyPr>
          <a:lstStyle>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GB" dirty="0"/>
              <a:t/>
            </a:r>
            <a:br>
              <a:rPr lang="en-GB" dirty="0"/>
            </a:br>
            <a:r>
              <a:rPr lang="en-GB" dirty="0"/>
              <a:t>When involved in a conflict situation it is natural to feel the fear, because conflict experiences are usually negative</a:t>
            </a:r>
            <a:br>
              <a:rPr lang="en-GB" dirty="0"/>
            </a:br>
            <a:r>
              <a:rPr lang="ar-EG" dirty="0" smtClean="0"/>
              <a:t> عندما تكون في حالة صراع، من الطبيعي أن تشعر بالخوف، لأن خبرات الصراعات عادة ما تكون سلبية</a:t>
            </a:r>
            <a:endParaRPr lang="en-GB" dirty="0"/>
          </a:p>
        </p:txBody>
      </p:sp>
    </p:spTree>
    <p:extLst>
      <p:ext uri="{BB962C8B-B14F-4D97-AF65-F5344CB8AC3E}">
        <p14:creationId xmlns:p14="http://schemas.microsoft.com/office/powerpoint/2010/main" val="40148159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collectivelyfree.org/wp-content/uploads/2015/08/642-psychology-of-conflict.jpg"/>
          <p:cNvPicPr>
            <a:picLocks noChangeAspect="1" noChangeArrowheads="1"/>
          </p:cNvPicPr>
          <p:nvPr/>
        </p:nvPicPr>
        <p:blipFill>
          <a:blip r:embed="rId2"/>
          <a:srcRect/>
          <a:stretch>
            <a:fillRect/>
          </a:stretch>
        </p:blipFill>
        <p:spPr bwMode="auto">
          <a:xfrm>
            <a:off x="-1" y="0"/>
            <a:ext cx="12192001" cy="6858000"/>
          </a:xfrm>
          <a:prstGeom prst="rect">
            <a:avLst/>
          </a:prstGeom>
          <a:noFill/>
        </p:spPr>
      </p:pic>
      <p:sp>
        <p:nvSpPr>
          <p:cNvPr id="4" name="Title 1"/>
          <p:cNvSpPr txBox="1">
            <a:spLocks/>
          </p:cNvSpPr>
          <p:nvPr/>
        </p:nvSpPr>
        <p:spPr>
          <a:xfrm>
            <a:off x="346365" y="581869"/>
            <a:ext cx="11513126" cy="2091624"/>
          </a:xfrm>
          <a:prstGeom prst="rect">
            <a:avLst/>
          </a:prstGeom>
          <a:solidFill>
            <a:srgbClr val="C00000">
              <a:alpha val="30196"/>
            </a:srgbClr>
          </a:solidFill>
        </p:spPr>
        <p:txBody>
          <a:bodyPr vert="horz" lIns="91440" tIns="45720" rIns="91440" bIns="45720" rtlCol="0" anchor="b">
            <a:noAutofit/>
          </a:bodyPr>
          <a:lstStyle>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GB" dirty="0"/>
              <a:t>As a result, we have negative patterns from past, bad experiences – and so the cycle of avoidance continues. </a:t>
            </a:r>
            <a:endParaRPr lang="en-GB" dirty="0" smtClean="0"/>
          </a:p>
          <a:p>
            <a:r>
              <a:rPr lang="ar-EG" dirty="0" smtClean="0"/>
              <a:t>وبالتالي ، لدينا نماذج سلبية من خبرات الماضي السيئة ، وهكذا تستمر دائرة التجنب.</a:t>
            </a:r>
            <a:endParaRPr lang="en-GB" dirty="0"/>
          </a:p>
        </p:txBody>
      </p:sp>
      <p:sp>
        <p:nvSpPr>
          <p:cNvPr id="5" name="Title 1"/>
          <p:cNvSpPr txBox="1">
            <a:spLocks/>
          </p:cNvSpPr>
          <p:nvPr/>
        </p:nvSpPr>
        <p:spPr>
          <a:xfrm>
            <a:off x="1385880" y="4177145"/>
            <a:ext cx="9858375" cy="2466552"/>
          </a:xfrm>
          <a:prstGeom prst="rect">
            <a:avLst/>
          </a:prstGeom>
          <a:solidFill>
            <a:srgbClr val="002060">
              <a:alpha val="30196"/>
            </a:srgbClr>
          </a:solidFill>
        </p:spPr>
        <p:txBody>
          <a:bodyPr vert="horz" lIns="91440" tIns="45720" rIns="91440" bIns="45720" rtlCol="0" anchor="b">
            <a:noAutofit/>
          </a:bodyPr>
          <a:lstStyle>
            <a:defPPr>
              <a:defRPr lang="en-US"/>
            </a:defPPr>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GB" dirty="0"/>
              <a:t>If we ever try to deal with the conflict, the cycle of pride (fight) or fear (flight) arises and we repeat the negative experience. </a:t>
            </a:r>
            <a:endParaRPr lang="en-GB" dirty="0" smtClean="0"/>
          </a:p>
          <a:p>
            <a:r>
              <a:rPr lang="ar-EG" dirty="0" smtClean="0"/>
              <a:t>إذا حاولنا التعامل مع الصراع، تبدأ دائرة الكبرياء (المعارك ) أو الخوف (التوتر ) ونكرر الخبرات السلبية.</a:t>
            </a:r>
            <a:endParaRPr lang="en-GB" dirty="0"/>
          </a:p>
        </p:txBody>
      </p:sp>
    </p:spTree>
    <p:extLst>
      <p:ext uri="{BB962C8B-B14F-4D97-AF65-F5344CB8AC3E}">
        <p14:creationId xmlns:p14="http://schemas.microsoft.com/office/powerpoint/2010/main" val="4172224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2.gstatic.com/images?q=tbn:ANd9GcQgeoxy5_OiNd91CtCKEauPQk6nXRXG5cjt-Tx6tDpuU5LSwnMzfA"/>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3" name="Title 1"/>
          <p:cNvSpPr txBox="1">
            <a:spLocks/>
          </p:cNvSpPr>
          <p:nvPr/>
        </p:nvSpPr>
        <p:spPr>
          <a:xfrm>
            <a:off x="1042989" y="668482"/>
            <a:ext cx="10625129" cy="3228109"/>
          </a:xfrm>
          <a:prstGeom prst="rect">
            <a:avLst/>
          </a:prstGeom>
          <a:solidFill>
            <a:srgbClr val="00B050">
              <a:alpha val="61176"/>
            </a:srgbClr>
          </a:solidFill>
        </p:spPr>
        <p:txBody>
          <a:bodyPr vert="horz" lIns="91440" tIns="45720" rIns="91440" bIns="45720" rtlCol="0" anchor="b">
            <a:noAutofit/>
          </a:bodyPr>
          <a:lstStyle>
            <a:defPPr>
              <a:defRPr lang="en-US"/>
            </a:defPPr>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GB" dirty="0"/>
              <a:t>Unfortunately, the issues are not solved, only bottled-up. </a:t>
            </a:r>
            <a:br>
              <a:rPr lang="en-GB" dirty="0"/>
            </a:br>
            <a:r>
              <a:rPr lang="en-GB" dirty="0"/>
              <a:t>The issue grows, thus the fear and pride grows and the very thing we fear happens. </a:t>
            </a:r>
            <a:endParaRPr lang="en-GB" dirty="0"/>
          </a:p>
          <a:p>
            <a:r>
              <a:rPr lang="ar-EG" dirty="0"/>
              <a:t>وللأسف، لا يكون هناك حل للمشكلات، بل مجرد كبت؟ وتزدادالمشكلة، وبالتالي فإن الخوف والكبرياء يزدادان ايضا، ويحدث ما نخشاه.</a:t>
            </a:r>
            <a:endParaRPr lang="en-GB" dirty="0"/>
          </a:p>
        </p:txBody>
      </p:sp>
      <p:sp>
        <p:nvSpPr>
          <p:cNvPr id="4" name="Title 1"/>
          <p:cNvSpPr txBox="1">
            <a:spLocks/>
          </p:cNvSpPr>
          <p:nvPr/>
        </p:nvSpPr>
        <p:spPr>
          <a:xfrm>
            <a:off x="1119189" y="4286250"/>
            <a:ext cx="9672637" cy="1909765"/>
          </a:xfrm>
          <a:prstGeom prst="rect">
            <a:avLst/>
          </a:prstGeom>
          <a:solidFill>
            <a:srgbClr val="C00000">
              <a:alpha val="52157"/>
            </a:srgbClr>
          </a:solidFill>
        </p:spPr>
        <p:txBody>
          <a:bodyPr vert="horz" lIns="91440" tIns="45720" rIns="91440" bIns="45720" rtlCol="0" anchor="b">
            <a:noAutofit/>
          </a:bodyPr>
          <a:lstStyle>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GB" sz="5400" dirty="0"/>
              <a:t>Then there is a blow up</a:t>
            </a:r>
            <a:r>
              <a:rPr lang="en-GB" sz="5400" dirty="0"/>
              <a:t>!</a:t>
            </a:r>
          </a:p>
          <a:p>
            <a:r>
              <a:rPr lang="ar-EG" sz="5400" dirty="0"/>
              <a:t>ثم يحدث الانفجار!</a:t>
            </a:r>
            <a:endParaRPr lang="en-GB" sz="5400" dirty="0"/>
          </a:p>
        </p:txBody>
      </p:sp>
    </p:spTree>
    <p:extLst>
      <p:ext uri="{BB962C8B-B14F-4D97-AF65-F5344CB8AC3E}">
        <p14:creationId xmlns:p14="http://schemas.microsoft.com/office/powerpoint/2010/main" val="214925313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2.gstatic.com/images?q=tbn:ANd9GcQgeoxy5_OiNd91CtCKEauPQk6nXRXG5cjt-Tx6tDpuU5LSwnMzfA"/>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271461" y="207820"/>
            <a:ext cx="11701463" cy="1187160"/>
          </a:xfrm>
          <a:solidFill>
            <a:srgbClr val="C00000">
              <a:alpha val="52157"/>
            </a:srgbClr>
          </a:solidFill>
        </p:spPr>
        <p:txBody>
          <a:bodyPr vert="horz" lIns="91440" tIns="45720" rIns="91440" bIns="45720" rtlCol="0" anchor="b">
            <a:noAutofit/>
          </a:bodyPr>
          <a:lstStyle/>
          <a:p>
            <a:pPr algn="ctr">
              <a:buFont typeface="Arial" panose="020B0604020202020204" pitchFamily="34" charset="0"/>
            </a:pPr>
            <a:r>
              <a:rPr lang="en-GB" sz="3200" b="1" dirty="0">
                <a:solidFill>
                  <a:schemeClr val="bg1"/>
                </a:solidFill>
              </a:rPr>
              <a:t/>
            </a:r>
            <a:br>
              <a:rPr lang="en-GB" sz="3200" b="1" dirty="0">
                <a:solidFill>
                  <a:schemeClr val="bg1"/>
                </a:solidFill>
              </a:rPr>
            </a:br>
            <a:r>
              <a:rPr lang="en-GB" sz="3200" b="1" dirty="0">
                <a:solidFill>
                  <a:schemeClr val="bg1"/>
                </a:solidFill>
              </a:rPr>
              <a:t>Tension is there to launch us into greater things. </a:t>
            </a:r>
            <a:r>
              <a:rPr lang="en-GB" sz="3200" b="1" dirty="0">
                <a:solidFill>
                  <a:schemeClr val="bg1"/>
                </a:solidFill>
              </a:rPr>
              <a:t/>
            </a:r>
            <a:br>
              <a:rPr lang="en-GB" sz="3200" b="1" dirty="0">
                <a:solidFill>
                  <a:schemeClr val="bg1"/>
                </a:solidFill>
              </a:rPr>
            </a:br>
            <a:r>
              <a:rPr lang="ar-EG" sz="3200" b="1" dirty="0">
                <a:solidFill>
                  <a:schemeClr val="bg1"/>
                </a:solidFill>
              </a:rPr>
              <a:t> الضغوط موجودة لتقودنا إلى أشياء عظيمة</a:t>
            </a:r>
            <a:endParaRPr lang="en-GB" sz="3200" b="1" dirty="0">
              <a:solidFill>
                <a:schemeClr val="bg1"/>
              </a:solidFill>
            </a:endParaRPr>
          </a:p>
        </p:txBody>
      </p:sp>
      <p:sp>
        <p:nvSpPr>
          <p:cNvPr id="6" name="Title 1"/>
          <p:cNvSpPr txBox="1">
            <a:spLocks/>
          </p:cNvSpPr>
          <p:nvPr/>
        </p:nvSpPr>
        <p:spPr>
          <a:xfrm>
            <a:off x="229893" y="4682837"/>
            <a:ext cx="11701463" cy="1842655"/>
          </a:xfrm>
          <a:prstGeom prst="rect">
            <a:avLst/>
          </a:prstGeom>
          <a:solidFill>
            <a:srgbClr val="00B050">
              <a:alpha val="61176"/>
            </a:srgbClr>
          </a:solidFill>
        </p:spPr>
        <p:txBody>
          <a:bodyPr vert="horz" lIns="91440" tIns="45720" rIns="91440" bIns="45720" rtlCol="0" anchor="b">
            <a:noAutofit/>
          </a:bodyPr>
          <a:lstStyle>
            <a:defPPr>
              <a:defRPr lang="en-US"/>
            </a:defPPr>
            <a:lvl1pPr algn="ctr">
              <a:lnSpc>
                <a:spcPct val="90000"/>
              </a:lnSpc>
              <a:spcBef>
                <a:spcPct val="0"/>
              </a:spcBef>
              <a:buFont typeface="Arial" panose="020B0604020202020204" pitchFamily="34" charset="0"/>
              <a:buNone/>
              <a:defRPr sz="3200" b="1">
                <a:solidFill>
                  <a:schemeClr val="bg1"/>
                </a:solidFill>
                <a:latin typeface="+mj-lt"/>
                <a:ea typeface="+mj-ea"/>
                <a:cs typeface="+mj-cs"/>
              </a:defRPr>
            </a:lvl1pPr>
          </a:lstStyle>
          <a:p>
            <a:r>
              <a:rPr lang="en-GB" dirty="0"/>
              <a:t>We have to believe that some relations should pass by a storming stage, to able to perform well together.</a:t>
            </a:r>
          </a:p>
          <a:p>
            <a:r>
              <a:rPr lang="ar-EG" dirty="0"/>
              <a:t>يجب أن نؤمن أن بعض العلاقات يجب أن تمر بمرحلة العصف، لنتمكن من الأداء الجيد فيما بعد.</a:t>
            </a:r>
            <a:endParaRPr lang="en-GB" dirty="0"/>
          </a:p>
        </p:txBody>
      </p:sp>
    </p:spTree>
    <p:extLst>
      <p:ext uri="{BB962C8B-B14F-4D97-AF65-F5344CB8AC3E}">
        <p14:creationId xmlns:p14="http://schemas.microsoft.com/office/powerpoint/2010/main" val="171086326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TotalTime>
  <Words>1314</Words>
  <Application>Microsoft Office PowerPoint</Application>
  <PresentationFormat>Custom</PresentationFormat>
  <Paragraphs>157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In Conflict??!! في الصراع؟؟!!</vt:lpstr>
      <vt:lpstr>Avoiding conflict seems to be one of the biggest issues in dealing with people  يبدو أن تجنب الصراع هو من أكبر المشاكل في التعامل مع الناس</vt:lpstr>
      <vt:lpstr>PowerPoint Presentation</vt:lpstr>
      <vt:lpstr>What is Confrontation? ما هي المواجهة؟ </vt:lpstr>
      <vt:lpstr>Confrontation is a hostile or argumentative meeting or situation between opposing parties المواجهة هي موقف أو لقاء عدائي أو جدلي بين أطراف متنازعة</vt:lpstr>
      <vt:lpstr>Confrontation operates in the spirit of fear and pride.  المواجهة تكون بروح الخوف والكبرياء.</vt:lpstr>
      <vt:lpstr>PowerPoint Presentation</vt:lpstr>
      <vt:lpstr>PowerPoint Presentation</vt:lpstr>
      <vt:lpstr> Tension is there to launch us into greater things.   الضغوط موجودة لتقودنا إلى أشياء عظيمة</vt:lpstr>
      <vt:lpstr>What is Carefrontation? ما هي المصارحة بحب؟</vt:lpstr>
      <vt:lpstr>Carefrontation means caring enough to confront with love  المصارحة بحب هي أن يكون لديك القدر الكافي من الاهتمام الذي يجعلك تواجه بحب</vt:lpstr>
      <vt:lpstr>Carefrontation is an intervention facilitated by people who care about you, when they think you need help  المصارحة بحب هي تدخل من الناس الذين يهتمون بك، عندما تكون بحاجة للمساعدة</vt:lpstr>
      <vt:lpstr>Carefrontation: To caringly confront an individual; To approach someone in love and respect and correct them in an honouring manner. It is a Blend of care and confront  المصارحة بحب: هي أن تواجهة شخص باهتمام. هي أن تقترب من شخص ما بحب واحترام لتصحيح موقف ما بطريقة مهذبة. هي مزيج من الاهتمام والمواجهة</vt:lpstr>
      <vt:lpstr>How can we turn Confrontation into Carefrontation? كيف تتحول المواجهة إلى مصارحة بحب؟ </vt:lpstr>
      <vt:lpstr>How can we turn Confrontation into Carefrontation? كيف تتحول المواجهة إلى مصارحة بحب؟ </vt:lpstr>
      <vt:lpstr>Before engaging in Carefrontation consider the E.T.A.  قبل الدخول في كيفية المصارحة بحب  لاحظ الـ E.T.A</vt:lpstr>
      <vt:lpstr>Seven Bridges to Carefrontation   سبعة جسور للمواجهة بحب</vt:lpstr>
      <vt:lpstr>BRIDGE 1: Mental Preparation Step جسر 1:  الاعداد العقلي</vt:lpstr>
      <vt:lpstr>BRIDGE 1: Mental Preparation Step جسر 1:  الاعداد العقلي</vt:lpstr>
      <vt:lpstr>BRIDGE 2: My Perceptions جسر 2: نظرتي (تصوري)</vt:lpstr>
      <vt:lpstr>BRIDGE 2 My Perceptions  جسر 2: نظرتي (تصوري)</vt:lpstr>
      <vt:lpstr>BRIDGE 3 Impact of the Issue جسر 3: تأثير المشكلة</vt:lpstr>
      <vt:lpstr>BRIDGE 3 Impact of the Issue  جسر 3: تأثير المشكلة</vt:lpstr>
      <vt:lpstr>BRIDGE 4 Your Perceptions جسر 4: نظرتك (تصورك)</vt:lpstr>
      <vt:lpstr>BRIDGE 5: Your Solutions  جسر 5: اقتراحك للحل</vt:lpstr>
      <vt:lpstr>BRIDGE 5: Your Solutions  جسر 5: اقتراحك للحل</vt:lpstr>
      <vt:lpstr>BRIDGE 6 My Solutions  جسر 6: اقتراحي للحل</vt:lpstr>
      <vt:lpstr>BRIDGE 6 My Solutions  جسر 6: اقتراحي للحل</vt:lpstr>
      <vt:lpstr>BRIDGE 7 Genuine, Positive Encouragement جسر 7: تشجيع صادق وإيجابي </vt:lpstr>
      <vt:lpstr>BRIDGE 7 Genuine, Positive Encouragement  جسر 7: تشجيع صادق وإيجابي </vt:lpstr>
      <vt:lpstr>Some of the most ineffective moments would be dealing with conflict over email or Text messages.  التعامل مع الصراع عن طريق رسائل البريد الإلكتروني أو الرسائل النصية شيء قد يكون غير فعال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Carefrontation Vs. Confrontation</dc:title>
  <dc:creator>Morris Seif</dc:creator>
  <cp:lastModifiedBy>Fr. Daoud Lamei</cp:lastModifiedBy>
  <cp:revision>97</cp:revision>
  <dcterms:created xsi:type="dcterms:W3CDTF">2016-05-23T20:25:53Z</dcterms:created>
  <dcterms:modified xsi:type="dcterms:W3CDTF">2016-11-12T10:30:53Z</dcterms:modified>
</cp:coreProperties>
</file>