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16" r:id="rId3"/>
    <p:sldId id="313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7" r:id="rId22"/>
    <p:sldId id="338" r:id="rId23"/>
    <p:sldId id="339" r:id="rId24"/>
    <p:sldId id="340" r:id="rId25"/>
    <p:sldId id="341" r:id="rId26"/>
    <p:sldId id="343" r:id="rId27"/>
    <p:sldId id="342" r:id="rId2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DAE"/>
    <a:srgbClr val="33BDB0"/>
    <a:srgbClr val="3366FF"/>
    <a:srgbClr val="003300"/>
    <a:srgbClr val="CC6600"/>
    <a:srgbClr val="990033"/>
    <a:srgbClr val="006600"/>
    <a:srgbClr val="333300"/>
    <a:srgbClr val="808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190" autoAdjust="0"/>
  </p:normalViewPr>
  <p:slideViewPr>
    <p:cSldViewPr>
      <p:cViewPr varScale="1">
        <p:scale>
          <a:sx n="58" d="100"/>
          <a:sy n="58" d="100"/>
        </p:scale>
        <p:origin x="-2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9F137-60E2-4666-9140-A0661B048F2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19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B57A-D7BC-4E6F-8F6A-70FF183579E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99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00BE9-ADBF-43C5-B9CF-93E0726A1B4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93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81FAD-DCC0-455A-A7B8-076AF51B873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68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1164B-C0BE-450F-BBEE-8F0999FA4EC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7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F4CA3-905A-4D65-9696-6B282FAB51B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52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2BB91-C602-4790-97C9-9244FBA3357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91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0391A-357C-4AB4-AFFA-8DB5F4F62A6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24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14FB7-5204-4D7B-BAD0-1E1901CC358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9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B37F3-12FF-4CAA-91A5-BE07813DD30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8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C9BFD-85C6-477D-AA35-109831DD6C8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88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1916E59E-8C1E-4FAC-A696-9DC94959EFB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217024" cy="6885384"/>
          </a:xfrm>
          <a:prstGeom prst="rect">
            <a:avLst/>
          </a:prstGeom>
        </p:spPr>
      </p:pic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2339752" y="4725144"/>
            <a:ext cx="6480720" cy="1922205"/>
          </a:xfrm>
          <a:prstGeom prst="doubleWave">
            <a:avLst/>
          </a:prstGeom>
          <a:solidFill>
            <a:srgbClr val="C00000">
              <a:alpha val="56078"/>
            </a:srgb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أفعال التجسد</a:t>
            </a:r>
            <a:endParaRPr lang="en-GB" altLang="en-US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GB" altLang="en-US" sz="4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Verbs of Incarnation</a:t>
            </a:r>
            <a:endParaRPr lang="en-US" altLang="en-US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396536" cy="7317432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5198" y="2980109"/>
            <a:ext cx="8893175" cy="1384995"/>
          </a:xfrm>
          <a:prstGeom prst="rect">
            <a:avLst/>
          </a:prstGeom>
          <a:solidFill>
            <a:srgbClr val="CC6600">
              <a:alpha val="52156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و قال له انت هو </a:t>
            </a:r>
            <a:r>
              <a:rPr lang="ar-EG" sz="2800" b="1" u="sng" dirty="0">
                <a:solidFill>
                  <a:schemeClr val="bg1"/>
                </a:solidFill>
              </a:rPr>
              <a:t>الاتي</a:t>
            </a:r>
            <a:r>
              <a:rPr lang="ar-EG" sz="2800" b="1" dirty="0">
                <a:solidFill>
                  <a:schemeClr val="bg1"/>
                </a:solidFill>
              </a:rPr>
              <a:t> ام ننتظر اخر (مت  11 :  3)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and said to Him, "Are You the </a:t>
            </a:r>
            <a:r>
              <a:rPr lang="en-US" sz="2800" b="1" u="sng" dirty="0">
                <a:solidFill>
                  <a:schemeClr val="bg1"/>
                </a:solidFill>
              </a:rPr>
              <a:t>Coming</a:t>
            </a:r>
            <a:r>
              <a:rPr lang="en-US" sz="2800" b="1" dirty="0">
                <a:solidFill>
                  <a:schemeClr val="bg1"/>
                </a:solidFill>
              </a:rPr>
              <a:t> One, or do we look for another?" (Mat  11 :  3)</a:t>
            </a:r>
          </a:p>
        </p:txBody>
      </p:sp>
      <p:sp>
        <p:nvSpPr>
          <p:cNvPr id="4" name="Cloud 3"/>
          <p:cNvSpPr>
            <a:spLocks noChangeArrowheads="1"/>
          </p:cNvSpPr>
          <p:nvPr/>
        </p:nvSpPr>
        <p:spPr bwMode="auto">
          <a:xfrm>
            <a:off x="4929032" y="284887"/>
            <a:ext cx="3707094" cy="983873"/>
          </a:xfrm>
          <a:prstGeom prst="cloud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أتى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5198" y="4494599"/>
            <a:ext cx="8893175" cy="2246769"/>
          </a:xfrm>
          <a:prstGeom prst="rect">
            <a:avLst/>
          </a:prstGeom>
          <a:solidFill>
            <a:srgbClr val="0070C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الذي </a:t>
            </a:r>
            <a:r>
              <a:rPr lang="ar-EG" sz="2800" b="1" u="sng" dirty="0">
                <a:solidFill>
                  <a:schemeClr val="bg1"/>
                </a:solidFill>
              </a:rPr>
              <a:t>ياتي</a:t>
            </a:r>
            <a:r>
              <a:rPr lang="ar-EG" sz="2800" b="1" dirty="0">
                <a:solidFill>
                  <a:schemeClr val="bg1"/>
                </a:solidFill>
              </a:rPr>
              <a:t> من فوق هو فوق الجميع و الذي من الارض هو ارضي و من الارض يتكلم الذي ياتي من السماء هو فوق الجميع (يو  3 :  31)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"He who </a:t>
            </a:r>
            <a:r>
              <a:rPr lang="en-US" sz="2800" b="1" u="sng" dirty="0">
                <a:solidFill>
                  <a:schemeClr val="bg1"/>
                </a:solidFill>
              </a:rPr>
              <a:t>comes</a:t>
            </a:r>
            <a:r>
              <a:rPr lang="en-US" sz="2800" b="1" dirty="0">
                <a:solidFill>
                  <a:schemeClr val="bg1"/>
                </a:solidFill>
              </a:rPr>
              <a:t> from above is above all; he who is of the earth is earthly and speaks of the earth. He who comes from heaven is above all (Joh  3 :  31)</a:t>
            </a:r>
          </a:p>
        </p:txBody>
      </p:sp>
    </p:spTree>
    <p:extLst>
      <p:ext uri="{BB962C8B-B14F-4D97-AF65-F5344CB8AC3E}">
        <p14:creationId xmlns:p14="http://schemas.microsoft.com/office/powerpoint/2010/main" val="38130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396536" cy="7317432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5198" y="1340768"/>
            <a:ext cx="8893175" cy="2677656"/>
          </a:xfrm>
          <a:prstGeom prst="rect">
            <a:avLst/>
          </a:prstGeom>
          <a:solidFill>
            <a:schemeClr val="accent2">
              <a:alpha val="52156"/>
            </a:scheme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قولوا لخائفي القلوب تشددوا لا تخافوا هوذا الهكم الانتقام ياتي جزاء الله هو </a:t>
            </a:r>
            <a:r>
              <a:rPr lang="ar-EG" sz="2800" b="1" u="sng" dirty="0">
                <a:solidFill>
                  <a:schemeClr val="bg1"/>
                </a:solidFill>
              </a:rPr>
              <a:t>ياتي</a:t>
            </a:r>
            <a:r>
              <a:rPr lang="ar-EG" sz="2800" b="1" dirty="0">
                <a:solidFill>
                  <a:schemeClr val="bg1"/>
                </a:solidFill>
              </a:rPr>
              <a:t> و يخلصكم (اش  35 :  4)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Say to those [who are] fearful-hearted, "Be strong, do not fear! Behold, your God will come [with] vengeance, [With] the recompense of God; He will </a:t>
            </a:r>
            <a:r>
              <a:rPr lang="en-US" sz="2800" b="1" u="sng" dirty="0">
                <a:solidFill>
                  <a:schemeClr val="bg1"/>
                </a:solidFill>
              </a:rPr>
              <a:t>come</a:t>
            </a:r>
            <a:r>
              <a:rPr lang="en-US" sz="2800" b="1" dirty="0">
                <a:solidFill>
                  <a:schemeClr val="bg1"/>
                </a:solidFill>
              </a:rPr>
              <a:t> and save you" (Isa  35 :  4)</a:t>
            </a:r>
          </a:p>
        </p:txBody>
      </p:sp>
      <p:sp>
        <p:nvSpPr>
          <p:cNvPr id="4" name="Cloud 3"/>
          <p:cNvSpPr>
            <a:spLocks noChangeArrowheads="1"/>
          </p:cNvSpPr>
          <p:nvPr/>
        </p:nvSpPr>
        <p:spPr bwMode="auto">
          <a:xfrm>
            <a:off x="4929032" y="284887"/>
            <a:ext cx="3707094" cy="983873"/>
          </a:xfrm>
          <a:prstGeom prst="cloud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أتى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5198" y="4077072"/>
            <a:ext cx="8893175" cy="2677656"/>
          </a:xfrm>
          <a:prstGeom prst="rect">
            <a:avLst/>
          </a:prstGeom>
          <a:solidFill>
            <a:srgbClr val="00B05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لنعرف فلنتتبع لنعرف الرب خروجه يقين كالفجر </a:t>
            </a:r>
            <a:r>
              <a:rPr lang="ar-EG" sz="2800" b="1" u="sng" dirty="0">
                <a:solidFill>
                  <a:schemeClr val="bg1"/>
                </a:solidFill>
              </a:rPr>
              <a:t>ياتي</a:t>
            </a:r>
            <a:r>
              <a:rPr lang="ar-EG" sz="2800" b="1" dirty="0">
                <a:solidFill>
                  <a:schemeClr val="bg1"/>
                </a:solidFill>
              </a:rPr>
              <a:t> الينا كالمطر كمطر متاخر يسقي الارض (هو  6 :  3)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Let us know, Let us pursue the knowledge of the LORD. His going forth is established as the morning; He will </a:t>
            </a:r>
            <a:r>
              <a:rPr lang="en-US" sz="2800" b="1" u="sng" dirty="0">
                <a:solidFill>
                  <a:schemeClr val="bg1"/>
                </a:solidFill>
              </a:rPr>
              <a:t>come</a:t>
            </a:r>
            <a:r>
              <a:rPr lang="en-US" sz="2800" b="1" dirty="0">
                <a:solidFill>
                  <a:schemeClr val="bg1"/>
                </a:solidFill>
              </a:rPr>
              <a:t> to us like the rain, Like the latter [and] former rain to the earth (Hos  6 :  3)</a:t>
            </a:r>
          </a:p>
        </p:txBody>
      </p:sp>
    </p:spTree>
    <p:extLst>
      <p:ext uri="{BB962C8B-B14F-4D97-AF65-F5344CB8AC3E}">
        <p14:creationId xmlns:p14="http://schemas.microsoft.com/office/powerpoint/2010/main" val="30922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96"/>
            <a:ext cx="9165060" cy="687379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03848" y="991716"/>
            <a:ext cx="5796831" cy="5822871"/>
          </a:xfrm>
          <a:prstGeom prst="round2DiagRect">
            <a:avLst/>
          </a:prstGeom>
          <a:solidFill>
            <a:schemeClr val="accent2">
              <a:lumMod val="50000"/>
              <a:alpha val="52156"/>
            </a:scheme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فاذ قد </a:t>
            </a:r>
            <a:r>
              <a:rPr lang="ar-EG" sz="2800" b="1" u="sng" dirty="0">
                <a:solidFill>
                  <a:schemeClr val="bg1"/>
                </a:solidFill>
              </a:rPr>
              <a:t>تشارك</a:t>
            </a:r>
            <a:r>
              <a:rPr lang="ar-EG" sz="2800" b="1" dirty="0">
                <a:solidFill>
                  <a:schemeClr val="bg1"/>
                </a:solidFill>
              </a:rPr>
              <a:t> الاولاد في اللحم و الدم اشترك هو ايضا كذلك فيهما لكي يبيد بالموت ذاك الذي له سلطان الموت اي ابليس 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ar-EG" sz="2800" b="1" dirty="0">
                <a:solidFill>
                  <a:schemeClr val="bg1"/>
                </a:solidFill>
              </a:rPr>
              <a:t>(عب  2 :  14)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Inasmuch then as the children have </a:t>
            </a:r>
            <a:r>
              <a:rPr lang="en-US" sz="2800" b="1" u="sng" dirty="0">
                <a:solidFill>
                  <a:schemeClr val="bg1"/>
                </a:solidFill>
              </a:rPr>
              <a:t>partaken</a:t>
            </a:r>
            <a:r>
              <a:rPr lang="en-US" sz="2800" b="1" dirty="0">
                <a:solidFill>
                  <a:schemeClr val="bg1"/>
                </a:solidFill>
              </a:rPr>
              <a:t> of flesh and blood, He Himself likewise shared in the same, that through death He might destroy him who had the power of death, that is, the devil, (</a:t>
            </a:r>
            <a:r>
              <a:rPr lang="en-US" sz="2800" b="1" dirty="0" err="1">
                <a:solidFill>
                  <a:schemeClr val="bg1"/>
                </a:solidFill>
              </a:rPr>
              <a:t>Heb</a:t>
            </a:r>
            <a:r>
              <a:rPr lang="en-US" sz="2800" b="1" dirty="0">
                <a:solidFill>
                  <a:schemeClr val="bg1"/>
                </a:solidFill>
              </a:rPr>
              <a:t>  2 :  14)</a:t>
            </a:r>
          </a:p>
        </p:txBody>
      </p:sp>
      <p:sp>
        <p:nvSpPr>
          <p:cNvPr id="4" name="Cloud 3"/>
          <p:cNvSpPr>
            <a:spLocks noChangeArrowheads="1"/>
          </p:cNvSpPr>
          <p:nvPr/>
        </p:nvSpPr>
        <p:spPr bwMode="auto">
          <a:xfrm>
            <a:off x="3429703" y="116632"/>
            <a:ext cx="5583577" cy="1077575"/>
          </a:xfrm>
          <a:prstGeom prst="cloud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إشترك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Partake</a:t>
            </a:r>
            <a:endParaRPr lang="ar-EG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1289" r="2737" b="17560"/>
          <a:stretch/>
        </p:blipFill>
        <p:spPr>
          <a:xfrm>
            <a:off x="-36512" y="-27384"/>
            <a:ext cx="9180512" cy="7000564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496" y="1484784"/>
            <a:ext cx="9048802" cy="2681347"/>
          </a:xfrm>
          <a:prstGeom prst="snip2DiagRect">
            <a:avLst/>
          </a:prstGeom>
          <a:solidFill>
            <a:srgbClr val="00B050">
              <a:alpha val="52156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و ليس احد صعد الى السماء الا الذي </a:t>
            </a:r>
            <a:r>
              <a:rPr lang="ar-EG" sz="2800" b="1" u="sng" dirty="0">
                <a:solidFill>
                  <a:schemeClr val="bg1"/>
                </a:solidFill>
              </a:rPr>
              <a:t>نزل</a:t>
            </a:r>
            <a:r>
              <a:rPr lang="ar-EG" sz="2800" b="1" dirty="0">
                <a:solidFill>
                  <a:schemeClr val="bg1"/>
                </a:solidFill>
              </a:rPr>
              <a:t> من السماء ابن الانسان الذي هو في السماء (يو  3 :  13)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"No one has ascended to heaven but He who </a:t>
            </a:r>
            <a:r>
              <a:rPr lang="en-US" sz="2800" b="1" u="sng" dirty="0">
                <a:solidFill>
                  <a:schemeClr val="bg1"/>
                </a:solidFill>
              </a:rPr>
              <a:t>came down </a:t>
            </a:r>
            <a:r>
              <a:rPr lang="en-US" sz="2800" b="1" dirty="0">
                <a:solidFill>
                  <a:schemeClr val="bg1"/>
                </a:solidFill>
              </a:rPr>
              <a:t>from heaven, [that is,] the Son of Man who is in heaven (Joh  3 :  13)</a:t>
            </a:r>
          </a:p>
        </p:txBody>
      </p:sp>
      <p:sp>
        <p:nvSpPr>
          <p:cNvPr id="4" name="Double Wave 3"/>
          <p:cNvSpPr>
            <a:spLocks noChangeArrowheads="1"/>
          </p:cNvSpPr>
          <p:nvPr/>
        </p:nvSpPr>
        <p:spPr bwMode="auto">
          <a:xfrm>
            <a:off x="4355976" y="472123"/>
            <a:ext cx="4456669" cy="940653"/>
          </a:xfrm>
          <a:prstGeom prst="doubleWave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نـــزل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 Down</a:t>
            </a:r>
            <a:endParaRPr lang="ar-EG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221088"/>
            <a:ext cx="9084298" cy="2681347"/>
          </a:xfrm>
          <a:prstGeom prst="snip2DiagRect">
            <a:avLst/>
          </a:prstGeom>
          <a:solidFill>
            <a:schemeClr val="accent2">
              <a:lumMod val="50000"/>
              <a:alpha val="51765"/>
            </a:scheme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هذا هو الخبز </a:t>
            </a:r>
            <a:r>
              <a:rPr lang="ar-EG" sz="2800" b="1" u="sng" dirty="0">
                <a:solidFill>
                  <a:schemeClr val="bg1"/>
                </a:solidFill>
              </a:rPr>
              <a:t>النازل</a:t>
            </a:r>
            <a:r>
              <a:rPr lang="ar-EG" sz="2800" b="1" dirty="0">
                <a:solidFill>
                  <a:schemeClr val="bg1"/>
                </a:solidFill>
              </a:rPr>
              <a:t> من السماء لكي ياكل منه الانسان و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ar-EG" sz="2800" b="1" dirty="0">
                <a:solidFill>
                  <a:schemeClr val="bg1"/>
                </a:solidFill>
              </a:rPr>
              <a:t>لا يموت 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ar-EG" sz="2800" b="1" dirty="0">
                <a:solidFill>
                  <a:schemeClr val="bg1"/>
                </a:solidFill>
              </a:rPr>
              <a:t>(يو 6 :  50)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"This is the bread which </a:t>
            </a:r>
            <a:r>
              <a:rPr lang="en-US" sz="2800" b="1" u="sng" dirty="0">
                <a:solidFill>
                  <a:schemeClr val="bg1"/>
                </a:solidFill>
              </a:rPr>
              <a:t>comes down </a:t>
            </a:r>
            <a:r>
              <a:rPr lang="en-US" sz="2800" b="1" dirty="0">
                <a:solidFill>
                  <a:schemeClr val="bg1"/>
                </a:solidFill>
              </a:rPr>
              <a:t>from heaven, that one may eat of it and not die 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(Joh 6 : 50)</a:t>
            </a:r>
          </a:p>
        </p:txBody>
      </p:sp>
    </p:spTree>
    <p:extLst>
      <p:ext uri="{BB962C8B-B14F-4D97-AF65-F5344CB8AC3E}">
        <p14:creationId xmlns:p14="http://schemas.microsoft.com/office/powerpoint/2010/main" val="57141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t="1289" r="2737" b="17560"/>
          <a:stretch/>
        </p:blipFill>
        <p:spPr>
          <a:xfrm>
            <a:off x="-36512" y="-27384"/>
            <a:ext cx="9180512" cy="7000564"/>
          </a:xfrm>
          <a:prstGeom prst="rect">
            <a:avLst/>
          </a:prstGeom>
        </p:spPr>
      </p:pic>
      <p:sp>
        <p:nvSpPr>
          <p:cNvPr id="4" name="Double Wave 3"/>
          <p:cNvSpPr>
            <a:spLocks noChangeArrowheads="1"/>
          </p:cNvSpPr>
          <p:nvPr/>
        </p:nvSpPr>
        <p:spPr bwMode="auto">
          <a:xfrm>
            <a:off x="4139952" y="904171"/>
            <a:ext cx="4456669" cy="940653"/>
          </a:xfrm>
          <a:prstGeom prst="doubleWave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نـــزل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 Down</a:t>
            </a:r>
            <a:endParaRPr lang="ar-EG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7619" y="1916832"/>
            <a:ext cx="8664861" cy="2681347"/>
          </a:xfrm>
          <a:prstGeom prst="snip2DiagRect">
            <a:avLst/>
          </a:prstGeom>
          <a:solidFill>
            <a:schemeClr val="accent2">
              <a:lumMod val="50000"/>
              <a:alpha val="51765"/>
            </a:scheme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لاني قد </a:t>
            </a:r>
            <a:r>
              <a:rPr lang="ar-EG" sz="2800" b="1" u="sng" dirty="0">
                <a:solidFill>
                  <a:schemeClr val="bg1"/>
                </a:solidFill>
              </a:rPr>
              <a:t>نزلت</a:t>
            </a:r>
            <a:r>
              <a:rPr lang="ar-EG" sz="2800" b="1" dirty="0">
                <a:solidFill>
                  <a:schemeClr val="bg1"/>
                </a:solidFill>
              </a:rPr>
              <a:t> من السماء ليس لاعمل مشيئتي بل مشيئة الذي ارسلني 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ar-EG" sz="2800" b="1" dirty="0">
                <a:solidFill>
                  <a:schemeClr val="bg1"/>
                </a:solidFill>
              </a:rPr>
              <a:t>(يو  6 :  38)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"For I have </a:t>
            </a:r>
            <a:r>
              <a:rPr lang="en-US" sz="2800" b="1" u="sng" dirty="0">
                <a:solidFill>
                  <a:schemeClr val="bg1"/>
                </a:solidFill>
              </a:rPr>
              <a:t>come down </a:t>
            </a:r>
            <a:r>
              <a:rPr lang="en-US" sz="2800" b="1" dirty="0">
                <a:solidFill>
                  <a:schemeClr val="bg1"/>
                </a:solidFill>
              </a:rPr>
              <a:t>from heaven, not to do My own will, but the will of Him who sent Me 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(Joh  6 :  38)</a:t>
            </a:r>
          </a:p>
        </p:txBody>
      </p:sp>
    </p:spTree>
    <p:extLst>
      <p:ext uri="{BB962C8B-B14F-4D97-AF65-F5344CB8AC3E}">
        <p14:creationId xmlns:p14="http://schemas.microsoft.com/office/powerpoint/2010/main" val="92607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048" r="6654"/>
          <a:stretch/>
        </p:blipFill>
        <p:spPr>
          <a:xfrm>
            <a:off x="-1" y="188640"/>
            <a:ext cx="3563889" cy="4581129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75856" y="1616601"/>
            <a:ext cx="5688632" cy="3108543"/>
          </a:xfrm>
          <a:prstGeom prst="rect">
            <a:avLst/>
          </a:prstGeom>
          <a:solidFill>
            <a:schemeClr val="accent2">
              <a:lumMod val="50000"/>
              <a:alpha val="52156"/>
            </a:scheme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فينبغي ان الرجال الذين اجتمعوا معنا كل الزمان الذي فيه </a:t>
            </a:r>
            <a:r>
              <a:rPr lang="ar-EG" sz="2800" b="1" u="sng" dirty="0">
                <a:solidFill>
                  <a:schemeClr val="bg1"/>
                </a:solidFill>
              </a:rPr>
              <a:t>دخل</a:t>
            </a:r>
            <a:r>
              <a:rPr lang="ar-EG" sz="2800" b="1" dirty="0">
                <a:solidFill>
                  <a:schemeClr val="bg1"/>
                </a:solidFill>
              </a:rPr>
              <a:t> الينا الرب يسوع و خرج. 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ar-EG" sz="2800" b="1" dirty="0">
                <a:solidFill>
                  <a:schemeClr val="bg1"/>
                </a:solidFill>
              </a:rPr>
              <a:t>(أع 1 : 21)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"Therefore, of these men who have accompanied us all the time that the Lord Jesus </a:t>
            </a:r>
            <a:r>
              <a:rPr lang="en-US" sz="2800" b="1" u="sng" dirty="0">
                <a:solidFill>
                  <a:schemeClr val="bg1"/>
                </a:solidFill>
              </a:rPr>
              <a:t>went in </a:t>
            </a:r>
            <a:r>
              <a:rPr lang="en-US" sz="2800" b="1" dirty="0">
                <a:solidFill>
                  <a:schemeClr val="bg1"/>
                </a:solidFill>
              </a:rPr>
              <a:t>and out among us,. (Acts 1 : 21)</a:t>
            </a:r>
          </a:p>
        </p:txBody>
      </p:sp>
      <p:sp>
        <p:nvSpPr>
          <p:cNvPr id="4" name="Cloud 3"/>
          <p:cNvSpPr>
            <a:spLocks noChangeArrowheads="1"/>
          </p:cNvSpPr>
          <p:nvPr/>
        </p:nvSpPr>
        <p:spPr bwMode="auto">
          <a:xfrm>
            <a:off x="3995936" y="284887"/>
            <a:ext cx="4809852" cy="983873"/>
          </a:xfrm>
          <a:prstGeom prst="cloud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دخـل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in 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703" y="4997494"/>
            <a:ext cx="9048801" cy="1815882"/>
          </a:xfrm>
          <a:prstGeom prst="rect">
            <a:avLst/>
          </a:prstGeom>
          <a:solidFill>
            <a:srgbClr val="0070C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وايضا متى </a:t>
            </a:r>
            <a:r>
              <a:rPr lang="ar-EG" sz="2800" b="1" u="sng" dirty="0">
                <a:solidFill>
                  <a:schemeClr val="bg1"/>
                </a:solidFill>
              </a:rPr>
              <a:t>ادخل</a:t>
            </a:r>
            <a:r>
              <a:rPr lang="ar-EG" sz="2800" b="1" dirty="0">
                <a:solidFill>
                  <a:schemeClr val="bg1"/>
                </a:solidFill>
              </a:rPr>
              <a:t> البكر الى العالم يقول ولتسجد له كل ملائكة الله (عب 1 :  6)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But when He again </a:t>
            </a:r>
            <a:r>
              <a:rPr lang="en-US" sz="2800" b="1" u="sng" dirty="0">
                <a:solidFill>
                  <a:schemeClr val="bg1"/>
                </a:solidFill>
              </a:rPr>
              <a:t>brings</a:t>
            </a:r>
            <a:r>
              <a:rPr lang="en-US" sz="2800" b="1" dirty="0">
                <a:solidFill>
                  <a:schemeClr val="bg1"/>
                </a:solidFill>
              </a:rPr>
              <a:t> the firstborn into the world, He says: "Let all the angels of God worship Him" (</a:t>
            </a:r>
            <a:r>
              <a:rPr lang="en-US" sz="2800" b="1" dirty="0" err="1">
                <a:solidFill>
                  <a:schemeClr val="bg1"/>
                </a:solidFill>
              </a:rPr>
              <a:t>Heb</a:t>
            </a:r>
            <a:r>
              <a:rPr lang="en-US" sz="2800" b="1" dirty="0">
                <a:solidFill>
                  <a:schemeClr val="bg1"/>
                </a:solidFill>
              </a:rPr>
              <a:t>  1 :  6)</a:t>
            </a:r>
          </a:p>
        </p:txBody>
      </p:sp>
    </p:spTree>
    <p:extLst>
      <p:ext uri="{BB962C8B-B14F-4D97-AF65-F5344CB8AC3E}">
        <p14:creationId xmlns:p14="http://schemas.microsoft.com/office/powerpoint/2010/main" val="8627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6" r="19442"/>
          <a:stretch/>
        </p:blipFill>
        <p:spPr>
          <a:xfrm>
            <a:off x="-2115" y="0"/>
            <a:ext cx="3638011" cy="509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87824" y="1185714"/>
            <a:ext cx="5976664" cy="3539430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و لكم ايها المتقون اسمي </a:t>
            </a:r>
            <a:r>
              <a:rPr lang="ar-EG" sz="2800" b="1" u="sng" dirty="0">
                <a:solidFill>
                  <a:schemeClr val="bg1"/>
                </a:solidFill>
              </a:rPr>
              <a:t>تشرق</a:t>
            </a:r>
            <a:r>
              <a:rPr lang="ar-EG" sz="2800" b="1" dirty="0">
                <a:solidFill>
                  <a:schemeClr val="bg1"/>
                </a:solidFill>
              </a:rPr>
              <a:t> شمس البر و الشفاء في اجنحتها فتخرجون و تنشاون كعجول الصيرة (ملا  4 :  2)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But to you who fear My name The Sun of Righteousness shall </a:t>
            </a:r>
            <a:r>
              <a:rPr lang="en-US" sz="2800" b="1" u="sng" dirty="0">
                <a:solidFill>
                  <a:schemeClr val="bg1"/>
                </a:solidFill>
              </a:rPr>
              <a:t>arise</a:t>
            </a:r>
            <a:r>
              <a:rPr lang="en-US" sz="2800" b="1" dirty="0">
                <a:solidFill>
                  <a:schemeClr val="bg1"/>
                </a:solidFill>
              </a:rPr>
              <a:t> With healing in His wings; And you shall go out And grow fat like stall-fed calves (Mal  4 :  2)</a:t>
            </a:r>
          </a:p>
        </p:txBody>
      </p:sp>
      <p:sp>
        <p:nvSpPr>
          <p:cNvPr id="4" name="Flowchart: Alternate Process 3"/>
          <p:cNvSpPr>
            <a:spLocks noChangeArrowheads="1"/>
          </p:cNvSpPr>
          <p:nvPr/>
        </p:nvSpPr>
        <p:spPr bwMode="auto">
          <a:xfrm>
            <a:off x="3739513" y="337647"/>
            <a:ext cx="4946154" cy="715089"/>
          </a:xfrm>
          <a:prstGeom prst="flowChartAlternateProcess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أشرق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Arise (Declared) 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703" y="4925486"/>
            <a:ext cx="9084297" cy="1815882"/>
          </a:xfrm>
          <a:prstGeom prst="rect">
            <a:avLst/>
          </a:prstGeom>
          <a:solidFill>
            <a:srgbClr val="002060">
              <a:alpha val="83000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الله لم يره احد قط الابن الوحيد الذي هو في حضن الاب هو </a:t>
            </a:r>
            <a:r>
              <a:rPr lang="ar-EG" sz="2800" b="1" u="sng" dirty="0">
                <a:solidFill>
                  <a:schemeClr val="bg1"/>
                </a:solidFill>
              </a:rPr>
              <a:t>خبر</a:t>
            </a:r>
            <a:r>
              <a:rPr lang="ar-EG" sz="2800" b="1" dirty="0">
                <a:solidFill>
                  <a:schemeClr val="bg1"/>
                </a:solidFill>
              </a:rPr>
              <a:t> (يو 1 :  18)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No one has seen God at any time. The only begotten Son, who is in the bosom of the Father, He has </a:t>
            </a:r>
            <a:r>
              <a:rPr lang="en-US" sz="2800" b="1" u="sng" dirty="0">
                <a:solidFill>
                  <a:schemeClr val="bg1"/>
                </a:solidFill>
              </a:rPr>
              <a:t>declared</a:t>
            </a:r>
            <a:r>
              <a:rPr lang="en-US" sz="2800" b="1" dirty="0">
                <a:solidFill>
                  <a:schemeClr val="bg1"/>
                </a:solidFill>
              </a:rPr>
              <a:t> [Him] (Joh  1 :  18)</a:t>
            </a:r>
          </a:p>
        </p:txBody>
      </p:sp>
    </p:spTree>
    <p:extLst>
      <p:ext uri="{BB962C8B-B14F-4D97-AF65-F5344CB8AC3E}">
        <p14:creationId xmlns:p14="http://schemas.microsoft.com/office/powerpoint/2010/main" val="170090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84776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680642"/>
            <a:ext cx="9144000" cy="1532334"/>
          </a:xfrm>
          <a:prstGeom prst="roundRect">
            <a:avLst/>
          </a:prstGeom>
          <a:solidFill>
            <a:srgbClr val="427DAE">
              <a:alpha val="56078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انه </a:t>
            </a:r>
            <a:r>
              <a:rPr lang="ar-EG" sz="2800" b="1" u="sng" dirty="0">
                <a:solidFill>
                  <a:schemeClr val="bg1"/>
                </a:solidFill>
              </a:rPr>
              <a:t>ولد</a:t>
            </a:r>
            <a:r>
              <a:rPr lang="ar-EG" sz="2800" b="1" dirty="0">
                <a:solidFill>
                  <a:schemeClr val="bg1"/>
                </a:solidFill>
              </a:rPr>
              <a:t> لكم اليوم في مدينة داود مخلص هو المسيح الرب (لو  2 :  11)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"For there is </a:t>
            </a:r>
            <a:r>
              <a:rPr lang="en-US" sz="2800" b="1" u="sng" dirty="0">
                <a:solidFill>
                  <a:schemeClr val="bg1"/>
                </a:solidFill>
              </a:rPr>
              <a:t>born</a:t>
            </a:r>
            <a:r>
              <a:rPr lang="en-US" sz="2800" b="1" dirty="0">
                <a:solidFill>
                  <a:schemeClr val="bg1"/>
                </a:solidFill>
              </a:rPr>
              <a:t> to you this day in the city of David a Savior, who is Christ the Lord (</a:t>
            </a:r>
            <a:r>
              <a:rPr lang="en-US" sz="2800" b="1" dirty="0" err="1">
                <a:solidFill>
                  <a:schemeClr val="bg1"/>
                </a:solidFill>
              </a:rPr>
              <a:t>Luk</a:t>
            </a:r>
            <a:r>
              <a:rPr lang="en-US" sz="2800" b="1" dirty="0">
                <a:solidFill>
                  <a:schemeClr val="bg1"/>
                </a:solidFill>
              </a:rPr>
              <a:t>  2 :  11)</a:t>
            </a:r>
          </a:p>
        </p:txBody>
      </p:sp>
      <p:sp>
        <p:nvSpPr>
          <p:cNvPr id="4" name="Cloud 3"/>
          <p:cNvSpPr>
            <a:spLocks noChangeArrowheads="1"/>
          </p:cNvSpPr>
          <p:nvPr/>
        </p:nvSpPr>
        <p:spPr bwMode="auto">
          <a:xfrm>
            <a:off x="4165601" y="238036"/>
            <a:ext cx="4775883" cy="1077575"/>
          </a:xfrm>
          <a:prstGeom prst="cloud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وُلـِدَ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Born</a:t>
            </a:r>
            <a:endParaRPr lang="ar-EG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496" y="3410095"/>
            <a:ext cx="9048802" cy="3439239"/>
          </a:xfrm>
          <a:prstGeom prst="roundRect">
            <a:avLst/>
          </a:prstGeom>
          <a:solidFill>
            <a:srgbClr val="00B050">
              <a:alpha val="52156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لانه يولد لنا </a:t>
            </a:r>
            <a:r>
              <a:rPr lang="ar-EG" sz="2800" b="1" u="sng" dirty="0">
                <a:solidFill>
                  <a:schemeClr val="bg1"/>
                </a:solidFill>
              </a:rPr>
              <a:t>ولد</a:t>
            </a:r>
            <a:r>
              <a:rPr lang="ar-EG" sz="2800" b="1" dirty="0">
                <a:solidFill>
                  <a:schemeClr val="bg1"/>
                </a:solidFill>
              </a:rPr>
              <a:t> و نعطى ابنا و تكون الرياسة على كتفه و يدعى اسمه عجيبا مشيرا الها قديرا ابا ابديا رئيس السلام (اش  9 :  6)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For unto us a Child is </a:t>
            </a:r>
            <a:r>
              <a:rPr lang="en-US" sz="2800" b="1" u="sng" dirty="0">
                <a:solidFill>
                  <a:schemeClr val="bg1"/>
                </a:solidFill>
              </a:rPr>
              <a:t>born</a:t>
            </a:r>
            <a:r>
              <a:rPr lang="en-US" sz="2800" b="1" dirty="0">
                <a:solidFill>
                  <a:schemeClr val="bg1"/>
                </a:solidFill>
              </a:rPr>
              <a:t>, Unto us a Son is given; And the government will be upon His shoulder. And His name will be called Wonderful, Counselor, Mighty God, Everlasting Father, Prince of Peace (Isa  9 :  6)</a:t>
            </a:r>
          </a:p>
        </p:txBody>
      </p:sp>
    </p:spTree>
    <p:extLst>
      <p:ext uri="{BB962C8B-B14F-4D97-AF65-F5344CB8AC3E}">
        <p14:creationId xmlns:p14="http://schemas.microsoft.com/office/powerpoint/2010/main" val="19458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0"/>
            <a:ext cx="49320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03646"/>
            <a:ext cx="4510713" cy="6409730"/>
          </a:xfrm>
          <a:prstGeom prst="snip2DiagRect">
            <a:avLst/>
          </a:prstGeom>
          <a:solidFill>
            <a:schemeClr val="accent1">
              <a:lumMod val="25000"/>
              <a:alpha val="89000"/>
            </a:scheme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و لما </a:t>
            </a:r>
            <a:r>
              <a:rPr lang="ar-EG" sz="2800" b="1" u="sng" dirty="0">
                <a:solidFill>
                  <a:schemeClr val="bg1"/>
                </a:solidFill>
              </a:rPr>
              <a:t>ولد</a:t>
            </a:r>
            <a:r>
              <a:rPr lang="ar-EG" sz="2800" b="1" dirty="0">
                <a:solidFill>
                  <a:schemeClr val="bg1"/>
                </a:solidFill>
              </a:rPr>
              <a:t> يسوع في بيت لحم اليهودية في ايام هيرودس الملك اذا مجوس من المشرق قد جاءوا الى اورشليم 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ar-EG" sz="2800" b="1" dirty="0">
                <a:solidFill>
                  <a:schemeClr val="bg1"/>
                </a:solidFill>
              </a:rPr>
              <a:t>(مت  2 :  1)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Now after Jesus was </a:t>
            </a:r>
            <a:r>
              <a:rPr lang="en-US" sz="2800" b="1" u="sng" dirty="0">
                <a:solidFill>
                  <a:schemeClr val="bg1"/>
                </a:solidFill>
              </a:rPr>
              <a:t>born</a:t>
            </a:r>
            <a:r>
              <a:rPr lang="en-US" sz="2800" b="1" dirty="0">
                <a:solidFill>
                  <a:schemeClr val="bg1"/>
                </a:solidFill>
              </a:rPr>
              <a:t> in Bethlehem of Judea in the days of Herod the king, behold, wise men from the East came to Jerusalem, 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(Mat  2 :  1)</a:t>
            </a: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2852489" y="-5680"/>
            <a:ext cx="4775883" cy="1077575"/>
          </a:xfrm>
          <a:prstGeom prst="cloud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وُلـِدَ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Born</a:t>
            </a:r>
            <a:endParaRPr lang="ar-EG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2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57"/>
            <a:ext cx="9144000" cy="6956864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528" y="2204864"/>
            <a:ext cx="8496944" cy="2677656"/>
          </a:xfrm>
          <a:prstGeom prst="rect">
            <a:avLst/>
          </a:prstGeom>
          <a:solidFill>
            <a:srgbClr val="00330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و الكلمة </a:t>
            </a:r>
            <a:r>
              <a:rPr lang="ar-EG" sz="2800" b="1" u="sng" dirty="0">
                <a:solidFill>
                  <a:schemeClr val="bg1"/>
                </a:solidFill>
              </a:rPr>
              <a:t>صار جسدا </a:t>
            </a:r>
            <a:r>
              <a:rPr lang="ar-EG" sz="2800" b="1" dirty="0">
                <a:solidFill>
                  <a:schemeClr val="bg1"/>
                </a:solidFill>
              </a:rPr>
              <a:t>و حل بيننا و راينا مجده مجدا كما لوحيد من الاب مملوءا نعمة و حقا (يو  1 :  14)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And the Word </a:t>
            </a:r>
            <a:r>
              <a:rPr lang="en-US" sz="2800" b="1" u="sng" dirty="0">
                <a:solidFill>
                  <a:schemeClr val="bg1"/>
                </a:solidFill>
              </a:rPr>
              <a:t>became flesh </a:t>
            </a:r>
            <a:r>
              <a:rPr lang="en-US" sz="2800" b="1" dirty="0">
                <a:solidFill>
                  <a:schemeClr val="bg1"/>
                </a:solidFill>
              </a:rPr>
              <a:t>and dwelt among us, and we beheld His glory, the glory as of the only begotten of the Father, full of grace and truth (Joh  1 :  14)</a:t>
            </a:r>
          </a:p>
        </p:txBody>
      </p:sp>
      <p:sp>
        <p:nvSpPr>
          <p:cNvPr id="4" name="Double Wave 3"/>
          <p:cNvSpPr>
            <a:spLocks noChangeArrowheads="1"/>
          </p:cNvSpPr>
          <p:nvPr/>
        </p:nvSpPr>
        <p:spPr bwMode="auto">
          <a:xfrm>
            <a:off x="4788024" y="274469"/>
            <a:ext cx="3706464" cy="1595021"/>
          </a:xfrm>
          <a:prstGeom prst="doubleWave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صار </a:t>
            </a:r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جسداً (تجسد)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Became Flesh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5198" y="4941168"/>
            <a:ext cx="8893175" cy="1815882"/>
          </a:xfrm>
          <a:prstGeom prst="rect">
            <a:avLst/>
          </a:prstGeom>
          <a:solidFill>
            <a:srgbClr val="0070C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لكنه اخلى نفسه اخذا صورة عبد صائرا في </a:t>
            </a:r>
            <a:r>
              <a:rPr lang="ar-EG" sz="2800" b="1" u="sng" dirty="0">
                <a:solidFill>
                  <a:schemeClr val="bg1"/>
                </a:solidFill>
              </a:rPr>
              <a:t>شبه الناس </a:t>
            </a:r>
            <a:r>
              <a:rPr lang="ar-EG" sz="2800" b="1" dirty="0">
                <a:solidFill>
                  <a:schemeClr val="bg1"/>
                </a:solidFill>
              </a:rPr>
              <a:t>(في  2 :  7)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but made Himself of no reputation, taking the form of a bondservant, [and] coming in the </a:t>
            </a:r>
            <a:r>
              <a:rPr lang="en-US" sz="2800" b="1" u="sng" dirty="0">
                <a:solidFill>
                  <a:schemeClr val="bg1"/>
                </a:solidFill>
              </a:rPr>
              <a:t>likeness of men</a:t>
            </a:r>
            <a:r>
              <a:rPr lang="en-US" sz="2800" b="1" dirty="0">
                <a:solidFill>
                  <a:schemeClr val="bg1"/>
                </a:solidFill>
              </a:rPr>
              <a:t> (Phi  2 :  7)</a:t>
            </a:r>
          </a:p>
        </p:txBody>
      </p:sp>
    </p:spTree>
    <p:extLst>
      <p:ext uri="{BB962C8B-B14F-4D97-AF65-F5344CB8AC3E}">
        <p14:creationId xmlns:p14="http://schemas.microsoft.com/office/powerpoint/2010/main" val="35509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217024" cy="6885384"/>
          </a:xfrm>
          <a:prstGeom prst="rect">
            <a:avLst/>
          </a:prstGeom>
        </p:spPr>
      </p:pic>
      <p:sp>
        <p:nvSpPr>
          <p:cNvPr id="4" name="Rectangle: Diagonal Corners Snipped 3"/>
          <p:cNvSpPr>
            <a:spLocks noChangeArrowheads="1"/>
          </p:cNvSpPr>
          <p:nvPr/>
        </p:nvSpPr>
        <p:spPr bwMode="auto">
          <a:xfrm>
            <a:off x="467544" y="183217"/>
            <a:ext cx="8388424" cy="2093655"/>
          </a:xfrm>
          <a:prstGeom prst="snip2DiagRect">
            <a:avLst/>
          </a:prstGeom>
          <a:solidFill>
            <a:srgbClr val="C00000">
              <a:alpha val="52156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صار ابن الله إبناً للبشر ليجعل أولاد البشر أولاداً لله</a:t>
            </a:r>
            <a:endParaRPr lang="en-GB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GB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Son of God became a Son of Man; to make the sons of Man, sons of God</a:t>
            </a:r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3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217024" cy="688538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476672"/>
            <a:ext cx="8424936" cy="1200329"/>
          </a:xfrm>
          <a:prstGeom prst="rect">
            <a:avLst/>
          </a:prstGeom>
          <a:solidFill>
            <a:srgbClr val="C00000">
              <a:alpha val="52156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 أجلنا نحن البشر ومن أجل خلاصنا ، نزل من السماء وتجسد من الروح القدس ، ومن مريم العذراء .. تأنس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4482986"/>
            <a:ext cx="8424936" cy="2308324"/>
          </a:xfrm>
          <a:prstGeom prst="rect">
            <a:avLst/>
          </a:prstGeom>
          <a:solidFill>
            <a:srgbClr val="C00000">
              <a:alpha val="52156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for us men and of our salvation came down from heaven, was incarnate of the Holy Spirit and of the Virgin Mary, and became man.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528" y="2363219"/>
            <a:ext cx="8496944" cy="523220"/>
          </a:xfrm>
          <a:prstGeom prst="rect">
            <a:avLst/>
          </a:prstGeom>
          <a:solidFill>
            <a:srgbClr val="00330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أشرق جسدياً من العذراء بغير زرع بشر حتى خلصنا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Double Wave 3"/>
          <p:cNvSpPr>
            <a:spLocks noChangeArrowheads="1"/>
          </p:cNvSpPr>
          <p:nvPr/>
        </p:nvSpPr>
        <p:spPr bwMode="auto">
          <a:xfrm>
            <a:off x="611560" y="260648"/>
            <a:ext cx="7848871" cy="858857"/>
          </a:xfrm>
          <a:prstGeom prst="doubleWave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مردات الثيؤطوكيات 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Refrains of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Theotokias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3321" y="3050957"/>
            <a:ext cx="8893175" cy="954107"/>
          </a:xfrm>
          <a:prstGeom prst="rect">
            <a:avLst/>
          </a:prstGeom>
          <a:solidFill>
            <a:srgbClr val="0070C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He Shone in the flesh, taken from the Virgin without the seed of man in order to save us.</a:t>
            </a: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3779912" y="1308256"/>
            <a:ext cx="5337122" cy="983873"/>
          </a:xfrm>
          <a:prstGeom prst="cloud">
            <a:avLst/>
          </a:prstGeom>
          <a:solidFill>
            <a:schemeClr val="accent2">
              <a:alpha val="76077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يوم الإثنين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3528" y="5210036"/>
            <a:ext cx="8496944" cy="523220"/>
          </a:xfrm>
          <a:prstGeom prst="rect">
            <a:avLst/>
          </a:prstGeom>
          <a:solidFill>
            <a:srgbClr val="00330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لأنه بإرادته ومسرة أبيه والروح القدس . أتى وخصلنا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3321" y="5787261"/>
            <a:ext cx="8893175" cy="954107"/>
          </a:xfrm>
          <a:prstGeom prst="rect">
            <a:avLst/>
          </a:prstGeom>
          <a:solidFill>
            <a:srgbClr val="0070C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For of His own will, and the pleasure of His Father, and the Holy Spirit, He came and saved us</a:t>
            </a:r>
          </a:p>
        </p:txBody>
      </p:sp>
      <p:sp>
        <p:nvSpPr>
          <p:cNvPr id="10" name="Cloud 9"/>
          <p:cNvSpPr>
            <a:spLocks noChangeArrowheads="1"/>
          </p:cNvSpPr>
          <p:nvPr/>
        </p:nvSpPr>
        <p:spPr bwMode="auto">
          <a:xfrm>
            <a:off x="3662654" y="4173319"/>
            <a:ext cx="5440975" cy="983873"/>
          </a:xfrm>
          <a:prstGeom prst="cloud">
            <a:avLst/>
          </a:prstGeom>
          <a:solidFill>
            <a:schemeClr val="accent2">
              <a:alpha val="76077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يوم الثلاثاء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4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6"/>
          <a:stretch/>
        </p:blipFill>
        <p:spPr>
          <a:xfrm>
            <a:off x="0" y="13816"/>
            <a:ext cx="9190430" cy="6828686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139952" y="3717032"/>
            <a:ext cx="4758851" cy="954107"/>
          </a:xfrm>
          <a:prstGeom prst="rect">
            <a:avLst/>
          </a:prstGeom>
          <a:solidFill>
            <a:srgbClr val="00B05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تطلع الآب من السماء فلم يجد مَن يشبهك . أرسل وحيده أتى وتجسد منك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312" y="5068341"/>
            <a:ext cx="8750176" cy="1384995"/>
          </a:xfrm>
          <a:prstGeom prst="rect">
            <a:avLst/>
          </a:prstGeom>
          <a:solidFill>
            <a:srgbClr val="0070C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The Father looked from heaven, and found no one like you, He sent His only Begotten, who came and took flesh from you.</a:t>
            </a: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4355976" y="1385783"/>
            <a:ext cx="4344942" cy="1827193"/>
          </a:xfrm>
          <a:prstGeom prst="cloud">
            <a:avLst/>
          </a:prstGeom>
          <a:solidFill>
            <a:schemeClr val="accent2">
              <a:alpha val="76077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يوم الأربعاء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uble Wave 6"/>
          <p:cNvSpPr>
            <a:spLocks noChangeArrowheads="1"/>
          </p:cNvSpPr>
          <p:nvPr/>
        </p:nvSpPr>
        <p:spPr bwMode="auto">
          <a:xfrm>
            <a:off x="611560" y="260648"/>
            <a:ext cx="7848871" cy="858857"/>
          </a:xfrm>
          <a:prstGeom prst="doubleWave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مردات الثيؤطوكيات 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Refrains of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Theotokias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2" y="1340768"/>
            <a:ext cx="4096752" cy="5112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55975" y="3194973"/>
            <a:ext cx="4614835" cy="954107"/>
          </a:xfrm>
          <a:prstGeom prst="rect">
            <a:avLst/>
          </a:prstGeom>
          <a:solidFill>
            <a:srgbClr val="00330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لم يزل إلهاً أتى وصار إبن بشر . لكنه هو الإله الحقيقى أتى وخلصنا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55975" y="4350583"/>
            <a:ext cx="4632398" cy="2246769"/>
          </a:xfrm>
          <a:prstGeom prst="rect">
            <a:avLst/>
          </a:prstGeom>
          <a:solidFill>
            <a:srgbClr val="0070C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He did not cease to be divine, He came and became the Son of Man, for He is the true God, who came and saved us</a:t>
            </a: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4788024" y="1268760"/>
            <a:ext cx="4067944" cy="1827193"/>
          </a:xfrm>
          <a:prstGeom prst="cloud">
            <a:avLst/>
          </a:prstGeom>
          <a:solidFill>
            <a:schemeClr val="accent2">
              <a:alpha val="76077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يوم الخميس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uble Wave 6"/>
          <p:cNvSpPr>
            <a:spLocks noChangeArrowheads="1"/>
          </p:cNvSpPr>
          <p:nvPr/>
        </p:nvSpPr>
        <p:spPr bwMode="auto">
          <a:xfrm>
            <a:off x="611560" y="260648"/>
            <a:ext cx="7848871" cy="858857"/>
          </a:xfrm>
          <a:prstGeom prst="doubleWave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مردات الثيؤطوكيات 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Refrains of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Theotokias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5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95936" y="2841725"/>
            <a:ext cx="4848421" cy="954107"/>
          </a:xfrm>
          <a:prstGeom prst="rect">
            <a:avLst/>
          </a:prstGeom>
          <a:solidFill>
            <a:srgbClr val="00330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هو أخذ الذى لنا وأعطانا الذى له . نسبحه ونمجده ونزيده علواً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00914" y="4293096"/>
            <a:ext cx="4915451" cy="1815882"/>
          </a:xfrm>
          <a:prstGeom prst="rect">
            <a:avLst/>
          </a:prstGeom>
          <a:solidFill>
            <a:srgbClr val="0070C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He took what is ours, and gave us what is His, we praise and glorify Him, and exalt Him.</a:t>
            </a: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3943344" y="1340768"/>
            <a:ext cx="4949136" cy="983873"/>
          </a:xfrm>
          <a:prstGeom prst="cloud">
            <a:avLst/>
          </a:prstGeom>
          <a:solidFill>
            <a:schemeClr val="accent2">
              <a:alpha val="76077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يوم الجمعة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uble Wave 6"/>
          <p:cNvSpPr>
            <a:spLocks noChangeArrowheads="1"/>
          </p:cNvSpPr>
          <p:nvPr/>
        </p:nvSpPr>
        <p:spPr bwMode="auto">
          <a:xfrm>
            <a:off x="611560" y="260648"/>
            <a:ext cx="7848871" cy="858857"/>
          </a:xfrm>
          <a:prstGeom prst="doubleWave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مردات الثيؤطوكيات 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Refrains of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Theotokias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1" y="1268760"/>
            <a:ext cx="3786463" cy="5304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35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0" y="1124744"/>
            <a:ext cx="3172226" cy="418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331129" y="3484165"/>
            <a:ext cx="5556735" cy="1384995"/>
          </a:xfrm>
          <a:prstGeom prst="rect">
            <a:avLst/>
          </a:prstGeom>
          <a:solidFill>
            <a:srgbClr val="00330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السلام لكِ يا ممتلئة نعمة . السلام لكِ يا مَن وجدت نعمة . السلام لكِ يا مَن ولدتِ المسيح . الرب معكِ .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5198" y="5156612"/>
            <a:ext cx="8893175" cy="1384995"/>
          </a:xfrm>
          <a:prstGeom prst="rect">
            <a:avLst/>
          </a:prstGeom>
          <a:solidFill>
            <a:srgbClr val="0070C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Hail to you O full of grace . Hail to you who has found grace . Hail to you who has given birth to Christ . The Lord is with you .</a:t>
            </a: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3414076" y="1412776"/>
            <a:ext cx="5556735" cy="983873"/>
          </a:xfrm>
          <a:prstGeom prst="cloud">
            <a:avLst/>
          </a:prstGeom>
          <a:solidFill>
            <a:schemeClr val="accent2">
              <a:alpha val="76077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يوم السبت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Saturday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uble Wave 6"/>
          <p:cNvSpPr>
            <a:spLocks noChangeArrowheads="1"/>
          </p:cNvSpPr>
          <p:nvPr/>
        </p:nvSpPr>
        <p:spPr bwMode="auto">
          <a:xfrm>
            <a:off x="611560" y="260648"/>
            <a:ext cx="7848871" cy="858857"/>
          </a:xfrm>
          <a:prstGeom prst="doubleWave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مردات الثيؤطوكيات 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Refrains of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Theotokias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6"/>
          <a:stretch/>
        </p:blipFill>
        <p:spPr>
          <a:xfrm>
            <a:off x="0" y="13816"/>
            <a:ext cx="9190430" cy="6828686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3284984"/>
            <a:ext cx="8496944" cy="1384995"/>
          </a:xfrm>
          <a:prstGeom prst="rect">
            <a:avLst/>
          </a:prstGeom>
          <a:solidFill>
            <a:srgbClr val="00330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من أجل هذا نعظمكِ بإستحقاق بتماجيد نبوية .</a:t>
            </a:r>
          </a:p>
          <a:p>
            <a:pPr algn="ctr"/>
            <a:r>
              <a:rPr lang="ar-EG" sz="2800" b="1" dirty="0">
                <a:solidFill>
                  <a:schemeClr val="bg1"/>
                </a:solidFill>
              </a:rPr>
              <a:t>لأنهم تكلموا من أجلكِ بأعمال كريمة أيتها المدينة المقدسة التى للملك العظيم 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56739" y="4781470"/>
            <a:ext cx="6727629" cy="1815882"/>
          </a:xfrm>
          <a:prstGeom prst="rect">
            <a:avLst/>
          </a:prstGeom>
          <a:solidFill>
            <a:srgbClr val="0070C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Wherefore we magnify you, prophetic Hymnology .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For they spoke of you with great honor, O Holy City, of the Great King. </a:t>
            </a: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3987222" y="1366337"/>
            <a:ext cx="4761242" cy="983873"/>
          </a:xfrm>
          <a:prstGeom prst="cloud">
            <a:avLst/>
          </a:prstGeom>
          <a:solidFill>
            <a:schemeClr val="accent2">
              <a:alpha val="76077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يوم الأحد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uble Wave 6"/>
          <p:cNvSpPr>
            <a:spLocks noChangeArrowheads="1"/>
          </p:cNvSpPr>
          <p:nvPr/>
        </p:nvSpPr>
        <p:spPr bwMode="auto">
          <a:xfrm>
            <a:off x="611560" y="260648"/>
            <a:ext cx="7848871" cy="858857"/>
          </a:xfrm>
          <a:prstGeom prst="doubleWave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مردات الثيؤطوكيات 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Refrains of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Theotokias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6"/>
          <a:stretch/>
        </p:blipFill>
        <p:spPr>
          <a:xfrm>
            <a:off x="0" y="13816"/>
            <a:ext cx="9190430" cy="6828686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65514" y="2204864"/>
            <a:ext cx="8496944" cy="1384995"/>
          </a:xfrm>
          <a:prstGeom prst="rect">
            <a:avLst/>
          </a:prstGeom>
          <a:solidFill>
            <a:srgbClr val="00330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 نسأل ونطلب أن نفوز برحمة بشفاعتك عند محب البشر .</a:t>
            </a:r>
          </a:p>
          <a:p>
            <a:pPr algn="ctr"/>
            <a:r>
              <a:rPr lang="ar-EG" sz="2800" b="1" dirty="0">
                <a:solidFill>
                  <a:schemeClr val="bg1"/>
                </a:solidFill>
              </a:rPr>
              <a:t>من أجل هذا كل واحد يعظمكِ يا سيدتى والدة الإله القديسة كل حين .</a:t>
            </a:r>
          </a:p>
          <a:p>
            <a:pPr algn="ctr"/>
            <a:r>
              <a:rPr lang="ar-EG" sz="2800" b="1" dirty="0">
                <a:solidFill>
                  <a:schemeClr val="bg1"/>
                </a:solidFill>
              </a:rPr>
              <a:t>ونحن أيضاً نطلب أن نفوز برحمة بشفاعتك عند محب البشر.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5329" y="3704833"/>
            <a:ext cx="8893175" cy="3108543"/>
          </a:xfrm>
          <a:prstGeom prst="rect">
            <a:avLst/>
          </a:prstGeom>
          <a:solidFill>
            <a:srgbClr val="0070C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We entreat and pray, that we may win mercy, Through your intercessions, With the Lover of mankind.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Wherefore, everyone Magnifies you, O my lady the Mother of God, The ever holy.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And we also pray, that we may win mercy, Through your intercessions , with the Lover of mankind</a:t>
            </a:r>
          </a:p>
        </p:txBody>
      </p:sp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3955963" y="1203408"/>
            <a:ext cx="4761242" cy="983873"/>
          </a:xfrm>
          <a:prstGeom prst="cloud">
            <a:avLst/>
          </a:prstGeom>
          <a:solidFill>
            <a:schemeClr val="accent2">
              <a:alpha val="76077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يوم الأحد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uble Wave 6"/>
          <p:cNvSpPr>
            <a:spLocks noChangeArrowheads="1"/>
          </p:cNvSpPr>
          <p:nvPr/>
        </p:nvSpPr>
        <p:spPr bwMode="auto">
          <a:xfrm>
            <a:off x="611560" y="260648"/>
            <a:ext cx="7848871" cy="858857"/>
          </a:xfrm>
          <a:prstGeom prst="doubleWave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مردات الثيؤطوكيات 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Refrains of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Theotokias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5"/>
            <a:ext cx="9144000" cy="686202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5198" y="967368"/>
            <a:ext cx="8893175" cy="3108543"/>
          </a:xfrm>
          <a:prstGeom prst="rect">
            <a:avLst/>
          </a:prstGeom>
          <a:solidFill>
            <a:srgbClr val="002060">
              <a:alpha val="52156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و بالاجماع عظيم هو سر التقوى </a:t>
            </a:r>
            <a:r>
              <a:rPr lang="ar-EG" sz="2800" b="1" u="sng" dirty="0">
                <a:solidFill>
                  <a:schemeClr val="bg1"/>
                </a:solidFill>
              </a:rPr>
              <a:t>الله ظهر </a:t>
            </a:r>
            <a:r>
              <a:rPr lang="ar-EG" sz="2800" b="1" dirty="0">
                <a:solidFill>
                  <a:schemeClr val="bg1"/>
                </a:solidFill>
              </a:rPr>
              <a:t>في الجسد تبرر في الروح تراءى لملائكة كرز به بين الامم اومن به في العالم رفع في المجد (1تي  3 :  16)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And without controversy great is the mystery of godliness: </a:t>
            </a:r>
            <a:r>
              <a:rPr lang="en-US" sz="2800" b="1" u="sng" dirty="0">
                <a:solidFill>
                  <a:schemeClr val="bg1"/>
                </a:solidFill>
              </a:rPr>
              <a:t>G</a:t>
            </a:r>
            <a:r>
              <a:rPr lang="en-US" sz="2800" b="1" dirty="0">
                <a:solidFill>
                  <a:schemeClr val="bg1"/>
                </a:solidFill>
              </a:rPr>
              <a:t>od was </a:t>
            </a:r>
            <a:r>
              <a:rPr lang="en-US" sz="2800" b="1" u="sng" dirty="0">
                <a:solidFill>
                  <a:schemeClr val="bg1"/>
                </a:solidFill>
              </a:rPr>
              <a:t>manifested </a:t>
            </a:r>
            <a:r>
              <a:rPr lang="en-US" sz="2800" b="1" dirty="0">
                <a:solidFill>
                  <a:schemeClr val="bg1"/>
                </a:solidFill>
              </a:rPr>
              <a:t>in the flesh, Justified in the Spirit, Seen by angels, Preached among the Gentiles, Believed on in the world, Received up in glory (1Ti  3 :  16)</a:t>
            </a:r>
          </a:p>
        </p:txBody>
      </p:sp>
      <p:sp>
        <p:nvSpPr>
          <p:cNvPr id="4" name="Cloud 3"/>
          <p:cNvSpPr>
            <a:spLocks noChangeArrowheads="1"/>
          </p:cNvSpPr>
          <p:nvPr/>
        </p:nvSpPr>
        <p:spPr bwMode="auto">
          <a:xfrm>
            <a:off x="1527039" y="44624"/>
            <a:ext cx="7623846" cy="983873"/>
          </a:xfrm>
          <a:prstGeom prst="cloud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ظـهــر  </a:t>
            </a:r>
            <a:r>
              <a:rPr lang="en-GB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Manifested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5198" y="4135720"/>
            <a:ext cx="8893175" cy="2677656"/>
          </a:xfrm>
          <a:prstGeom prst="rect">
            <a:avLst/>
          </a:prstGeom>
          <a:solidFill>
            <a:srgbClr val="00660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فان الحياة </a:t>
            </a:r>
            <a:r>
              <a:rPr lang="ar-EG" sz="2800" b="1" u="sng" dirty="0">
                <a:solidFill>
                  <a:schemeClr val="bg1"/>
                </a:solidFill>
              </a:rPr>
              <a:t>اظهرت</a:t>
            </a:r>
            <a:r>
              <a:rPr lang="ar-EG" sz="2800" b="1" dirty="0">
                <a:solidFill>
                  <a:schemeClr val="bg1"/>
                </a:solidFill>
              </a:rPr>
              <a:t> و قد راينا و نشهد و نخبركم بالحياة الابدية التي كانت عند الاب و اظهرت لنا (1يو  1 :  2)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the life was </a:t>
            </a:r>
            <a:r>
              <a:rPr lang="en-US" sz="2800" b="1" u="sng" dirty="0">
                <a:solidFill>
                  <a:schemeClr val="bg1"/>
                </a:solidFill>
              </a:rPr>
              <a:t>manifested</a:t>
            </a:r>
            <a:r>
              <a:rPr lang="en-US" sz="2800" b="1" dirty="0">
                <a:solidFill>
                  <a:schemeClr val="bg1"/>
                </a:solidFill>
              </a:rPr>
              <a:t>, and we have seen, and bear witness, and declare to you that eternal life which was with the Father and was manifested to us -- (1Jo  1 : 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25"/>
            <a:ext cx="9144000" cy="6862025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5198" y="1182812"/>
            <a:ext cx="8893175" cy="2677656"/>
          </a:xfrm>
          <a:prstGeom prst="rect">
            <a:avLst/>
          </a:prstGeom>
          <a:solidFill>
            <a:srgbClr val="006600">
              <a:alpha val="52156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من يفعل الخطية فهو من ابليس لان ابليس من البدء يخطئ لاجل هذا </a:t>
            </a:r>
            <a:r>
              <a:rPr lang="ar-EG" sz="2800" b="1" u="sng" dirty="0">
                <a:solidFill>
                  <a:schemeClr val="bg1"/>
                </a:solidFill>
              </a:rPr>
              <a:t>اظهر</a:t>
            </a:r>
            <a:r>
              <a:rPr lang="ar-EG" sz="2800" b="1" dirty="0">
                <a:solidFill>
                  <a:schemeClr val="bg1"/>
                </a:solidFill>
              </a:rPr>
              <a:t> ابن الله لكي ينقض اعمال ابليس (1يو  3 :  8)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He who sins is of the devil, for the devil has sinned from the beginning. For this purpose the Son of God was </a:t>
            </a:r>
            <a:r>
              <a:rPr lang="en-US" sz="2800" b="1" u="sng" dirty="0">
                <a:solidFill>
                  <a:schemeClr val="bg1"/>
                </a:solidFill>
              </a:rPr>
              <a:t>manifested</a:t>
            </a:r>
            <a:r>
              <a:rPr lang="en-US" sz="2800" b="1" dirty="0">
                <a:solidFill>
                  <a:schemeClr val="bg1"/>
                </a:solidFill>
              </a:rPr>
              <a:t>, that He might destroy the works of the devil (1Jo  3 :  8)</a:t>
            </a:r>
          </a:p>
        </p:txBody>
      </p:sp>
      <p:sp>
        <p:nvSpPr>
          <p:cNvPr id="4" name="Cloud 3"/>
          <p:cNvSpPr>
            <a:spLocks noChangeArrowheads="1"/>
          </p:cNvSpPr>
          <p:nvPr/>
        </p:nvSpPr>
        <p:spPr bwMode="auto">
          <a:xfrm>
            <a:off x="1527039" y="68863"/>
            <a:ext cx="7623846" cy="983873"/>
          </a:xfrm>
          <a:prstGeom prst="cloud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ظـهــر  </a:t>
            </a:r>
            <a:r>
              <a:rPr lang="en-GB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Manifested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5198" y="4135721"/>
            <a:ext cx="8893175" cy="2677656"/>
          </a:xfrm>
          <a:prstGeom prst="rect">
            <a:avLst/>
          </a:prstGeom>
          <a:solidFill>
            <a:schemeClr val="accent6">
              <a:lumMod val="75000"/>
              <a:alpha val="51765"/>
            </a:scheme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و انما اظهرت الان </a:t>
            </a:r>
            <a:r>
              <a:rPr lang="ar-EG" sz="2800" b="1" u="sng" dirty="0">
                <a:solidFill>
                  <a:schemeClr val="bg1"/>
                </a:solidFill>
              </a:rPr>
              <a:t>بظهور</a:t>
            </a:r>
            <a:r>
              <a:rPr lang="ar-EG" sz="2800" b="1" dirty="0">
                <a:solidFill>
                  <a:schemeClr val="bg1"/>
                </a:solidFill>
              </a:rPr>
              <a:t> مخلصنا يسوع المسيح الذي ابطل الموت و انار الحياة و الخلود بواسطة الانجيل (2تي  1 :  10)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but has now been revealed by the </a:t>
            </a:r>
            <a:r>
              <a:rPr lang="en-US" sz="2800" b="1" u="sng" dirty="0">
                <a:solidFill>
                  <a:schemeClr val="bg1"/>
                </a:solidFill>
              </a:rPr>
              <a:t>appearing</a:t>
            </a:r>
            <a:r>
              <a:rPr lang="en-US" sz="2800" b="1" dirty="0">
                <a:solidFill>
                  <a:schemeClr val="bg1"/>
                </a:solidFill>
              </a:rPr>
              <a:t> of our Savior Jesus Christ, [who] has abolished death and brought life and immortality to light through the gospel, (2Ti  1 :  10)</a:t>
            </a:r>
          </a:p>
        </p:txBody>
      </p:sp>
    </p:spTree>
    <p:extLst>
      <p:ext uri="{BB962C8B-B14F-4D97-AF65-F5344CB8AC3E}">
        <p14:creationId xmlns:p14="http://schemas.microsoft.com/office/powerpoint/2010/main" val="38643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24"/>
            <a:ext cx="9144000" cy="6881626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528" y="2910423"/>
            <a:ext cx="8496944" cy="2246769"/>
          </a:xfrm>
          <a:prstGeom prst="rect">
            <a:avLst/>
          </a:prstGeom>
          <a:solidFill>
            <a:srgbClr val="00330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و لكن لما جاء ملء الزمان </a:t>
            </a:r>
            <a:r>
              <a:rPr lang="ar-EG" sz="2800" b="1" u="sng" dirty="0">
                <a:solidFill>
                  <a:schemeClr val="bg1"/>
                </a:solidFill>
              </a:rPr>
              <a:t>ارسل</a:t>
            </a:r>
            <a:r>
              <a:rPr lang="ar-EG" sz="2800" b="1" dirty="0">
                <a:solidFill>
                  <a:schemeClr val="bg1"/>
                </a:solidFill>
              </a:rPr>
              <a:t> الله ابنه مولودا من امراة مولودا تحت الناموس (غل  4 :  4)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But when the fullness of the time had come, God </a:t>
            </a:r>
            <a:r>
              <a:rPr lang="en-US" sz="2800" b="1" u="sng" dirty="0">
                <a:solidFill>
                  <a:schemeClr val="bg1"/>
                </a:solidFill>
              </a:rPr>
              <a:t>sent</a:t>
            </a:r>
            <a:r>
              <a:rPr lang="en-US" sz="2800" b="1" dirty="0">
                <a:solidFill>
                  <a:schemeClr val="bg1"/>
                </a:solidFill>
              </a:rPr>
              <a:t> forth His Son, born of a woman, born under the law, (Gal  4 :  4)</a:t>
            </a:r>
          </a:p>
        </p:txBody>
      </p:sp>
      <p:sp>
        <p:nvSpPr>
          <p:cNvPr id="4" name="Double Wave 3"/>
          <p:cNvSpPr>
            <a:spLocks noChangeArrowheads="1"/>
          </p:cNvSpPr>
          <p:nvPr/>
        </p:nvSpPr>
        <p:spPr bwMode="auto">
          <a:xfrm>
            <a:off x="5620796" y="563419"/>
            <a:ext cx="2667718" cy="858857"/>
          </a:xfrm>
          <a:prstGeom prst="doubleWave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أرسـل 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5198" y="5284365"/>
            <a:ext cx="8893175" cy="1384995"/>
          </a:xfrm>
          <a:prstGeom prst="rect">
            <a:avLst/>
          </a:prstGeom>
          <a:solidFill>
            <a:srgbClr val="0070C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ونحن قد نظرنا ونشهد ان الاب قد </a:t>
            </a:r>
            <a:r>
              <a:rPr lang="ar-EG" sz="2800" b="1" u="sng" dirty="0">
                <a:solidFill>
                  <a:schemeClr val="bg1"/>
                </a:solidFill>
              </a:rPr>
              <a:t>ارسل</a:t>
            </a:r>
            <a:r>
              <a:rPr lang="ar-EG" sz="2800" b="1" dirty="0">
                <a:solidFill>
                  <a:schemeClr val="bg1"/>
                </a:solidFill>
              </a:rPr>
              <a:t> الابن مخلصا للعالم (1يو 4 :  14)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And we have seen and testify that the Father </a:t>
            </a:r>
            <a:r>
              <a:rPr lang="en-US" sz="2800" b="1" u="sng" dirty="0">
                <a:solidFill>
                  <a:schemeClr val="bg1"/>
                </a:solidFill>
              </a:rPr>
              <a:t>has sent </a:t>
            </a:r>
            <a:r>
              <a:rPr lang="en-US" sz="2800" b="1" dirty="0">
                <a:solidFill>
                  <a:schemeClr val="bg1"/>
                </a:solidFill>
              </a:rPr>
              <a:t>the Son [as] Savior of the world (1Jo  4 :  14)</a:t>
            </a:r>
          </a:p>
        </p:txBody>
      </p:sp>
    </p:spTree>
    <p:extLst>
      <p:ext uri="{BB962C8B-B14F-4D97-AF65-F5344CB8AC3E}">
        <p14:creationId xmlns:p14="http://schemas.microsoft.com/office/powerpoint/2010/main" val="19360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24"/>
            <a:ext cx="9144000" cy="6881626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5496" y="3052117"/>
            <a:ext cx="9048802" cy="1384995"/>
          </a:xfrm>
          <a:prstGeom prst="rect">
            <a:avLst/>
          </a:prstGeom>
          <a:solidFill>
            <a:srgbClr val="00B050">
              <a:alpha val="52156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فقال لهم يسوع ايضا سلام لكم كما ارسلني الاب </a:t>
            </a:r>
            <a:r>
              <a:rPr lang="ar-EG" sz="2800" b="1" u="sng" dirty="0">
                <a:solidFill>
                  <a:schemeClr val="bg1"/>
                </a:solidFill>
              </a:rPr>
              <a:t>ارسلكم</a:t>
            </a:r>
            <a:r>
              <a:rPr lang="ar-EG" sz="2800" b="1" dirty="0">
                <a:solidFill>
                  <a:schemeClr val="bg1"/>
                </a:solidFill>
              </a:rPr>
              <a:t> انا (يو  20 :  21)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So Jesus said to them again, "Peace to you! As the Father has </a:t>
            </a:r>
            <a:r>
              <a:rPr lang="en-US" sz="2800" b="1" u="sng" dirty="0">
                <a:solidFill>
                  <a:schemeClr val="bg1"/>
                </a:solidFill>
              </a:rPr>
              <a:t>sent</a:t>
            </a:r>
            <a:r>
              <a:rPr lang="en-US" sz="2800" b="1" dirty="0">
                <a:solidFill>
                  <a:schemeClr val="bg1"/>
                </a:solidFill>
              </a:rPr>
              <a:t> Me, I also send you" (Joh  20 :  21)</a:t>
            </a:r>
          </a:p>
        </p:txBody>
      </p:sp>
      <p:sp>
        <p:nvSpPr>
          <p:cNvPr id="4" name="Double Wave 3"/>
          <p:cNvSpPr>
            <a:spLocks noChangeArrowheads="1"/>
          </p:cNvSpPr>
          <p:nvPr/>
        </p:nvSpPr>
        <p:spPr bwMode="auto">
          <a:xfrm>
            <a:off x="5620796" y="563419"/>
            <a:ext cx="2667718" cy="858857"/>
          </a:xfrm>
          <a:prstGeom prst="doubleWave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أرسـل 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5198" y="4509120"/>
            <a:ext cx="8893175" cy="2246769"/>
          </a:xfrm>
          <a:prstGeom prst="rect">
            <a:avLst/>
          </a:prstGeom>
          <a:solidFill>
            <a:srgbClr val="C0000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بهذا </a:t>
            </a:r>
            <a:r>
              <a:rPr lang="ar-EG" sz="2800" b="1" u="sng" dirty="0">
                <a:solidFill>
                  <a:schemeClr val="bg1"/>
                </a:solidFill>
              </a:rPr>
              <a:t>اظهرت</a:t>
            </a:r>
            <a:r>
              <a:rPr lang="ar-EG" sz="2800" b="1" dirty="0">
                <a:solidFill>
                  <a:schemeClr val="bg1"/>
                </a:solidFill>
              </a:rPr>
              <a:t> محبة الله فينا ان الله قد ارسل ابنه الوحيد الى العالم لكي نحيا به (1يو  4 :  9)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In this the love of God was manifested toward us, that God has </a:t>
            </a:r>
            <a:r>
              <a:rPr lang="en-US" sz="2800" b="1" u="sng" dirty="0">
                <a:solidFill>
                  <a:schemeClr val="bg1"/>
                </a:solidFill>
              </a:rPr>
              <a:t>sent</a:t>
            </a:r>
            <a:r>
              <a:rPr lang="en-US" sz="2800" b="1" dirty="0">
                <a:solidFill>
                  <a:schemeClr val="bg1"/>
                </a:solidFill>
              </a:rPr>
              <a:t> His only begotten Son into the world, that we might live through Him (1Jo  4 :  9)</a:t>
            </a:r>
          </a:p>
        </p:txBody>
      </p:sp>
    </p:spTree>
    <p:extLst>
      <p:ext uri="{BB962C8B-B14F-4D97-AF65-F5344CB8AC3E}">
        <p14:creationId xmlns:p14="http://schemas.microsoft.com/office/powerpoint/2010/main" val="39633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5198" y="1902311"/>
            <a:ext cx="8893175" cy="2246769"/>
          </a:xfrm>
          <a:prstGeom prst="rect">
            <a:avLst/>
          </a:prstGeom>
          <a:solidFill>
            <a:srgbClr val="006600">
              <a:alpha val="52156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انا قد </a:t>
            </a:r>
            <a:r>
              <a:rPr lang="ar-EG" sz="2800" b="1" u="sng" dirty="0">
                <a:solidFill>
                  <a:schemeClr val="bg1"/>
                </a:solidFill>
              </a:rPr>
              <a:t>جئت</a:t>
            </a:r>
            <a:r>
              <a:rPr lang="ar-EG" sz="2800" b="1" dirty="0">
                <a:solidFill>
                  <a:schemeClr val="bg1"/>
                </a:solidFill>
              </a:rPr>
              <a:t> نورا الى العالم حتى كل من يؤمن بي لا يمكث في الظلمة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ar-EG" sz="2800" b="1" dirty="0">
                <a:solidFill>
                  <a:schemeClr val="bg1"/>
                </a:solidFill>
              </a:rPr>
              <a:t> (يو  12 :  46)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"I have </a:t>
            </a:r>
            <a:r>
              <a:rPr lang="en-US" sz="2800" b="1" u="sng" dirty="0">
                <a:solidFill>
                  <a:schemeClr val="bg1"/>
                </a:solidFill>
              </a:rPr>
              <a:t>come</a:t>
            </a:r>
            <a:r>
              <a:rPr lang="en-US" sz="2800" b="1" dirty="0">
                <a:solidFill>
                  <a:schemeClr val="bg1"/>
                </a:solidFill>
              </a:rPr>
              <a:t> [as] a light into the world, that whoever believes in Me should not abide in darkness (Joh  12 :  46)</a:t>
            </a:r>
          </a:p>
        </p:txBody>
      </p:sp>
      <p:sp>
        <p:nvSpPr>
          <p:cNvPr id="4" name="Rectangle: Top Corners Snipped 3"/>
          <p:cNvSpPr>
            <a:spLocks noChangeArrowheads="1"/>
          </p:cNvSpPr>
          <p:nvPr/>
        </p:nvSpPr>
        <p:spPr bwMode="auto">
          <a:xfrm>
            <a:off x="5059991" y="306497"/>
            <a:ext cx="3445174" cy="9406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جــاء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endParaRPr lang="ar-EG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5198" y="4351166"/>
            <a:ext cx="8893175" cy="2246769"/>
          </a:xfrm>
          <a:prstGeom prst="rect">
            <a:avLst/>
          </a:prstGeom>
          <a:solidFill>
            <a:srgbClr val="0070C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صادقة هي الكلمة و مستحقة كل قبول ان المسيح يسوع </a:t>
            </a:r>
            <a:r>
              <a:rPr lang="ar-EG" sz="2800" b="1" u="sng" dirty="0">
                <a:solidFill>
                  <a:schemeClr val="bg1"/>
                </a:solidFill>
              </a:rPr>
              <a:t>جاء</a:t>
            </a:r>
            <a:r>
              <a:rPr lang="ar-EG" sz="2800" b="1" dirty="0">
                <a:solidFill>
                  <a:schemeClr val="bg1"/>
                </a:solidFill>
              </a:rPr>
              <a:t> الى العالم ليخلص الخطاة الذين اولهم انا (1تي  1 :  15)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This [is] a faithful saying and worthy of all acceptance, that Christ Jesus </a:t>
            </a:r>
            <a:r>
              <a:rPr lang="en-US" sz="2800" b="1" u="sng" dirty="0">
                <a:solidFill>
                  <a:schemeClr val="bg1"/>
                </a:solidFill>
              </a:rPr>
              <a:t>came</a:t>
            </a:r>
            <a:r>
              <a:rPr lang="en-US" sz="2800" b="1" dirty="0">
                <a:solidFill>
                  <a:schemeClr val="bg1"/>
                </a:solidFill>
              </a:rPr>
              <a:t> into the world to save sinners, of whom I am chief (1Ti  1 :  15)</a:t>
            </a:r>
          </a:p>
        </p:txBody>
      </p:sp>
    </p:spTree>
    <p:extLst>
      <p:ext uri="{BB962C8B-B14F-4D97-AF65-F5344CB8AC3E}">
        <p14:creationId xmlns:p14="http://schemas.microsoft.com/office/powerpoint/2010/main" val="75561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5198" y="1988840"/>
            <a:ext cx="8893175" cy="1384995"/>
          </a:xfrm>
          <a:prstGeom prst="rect">
            <a:avLst/>
          </a:prstGeom>
          <a:solidFill>
            <a:srgbClr val="006600">
              <a:alpha val="52156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الى خاصته </a:t>
            </a:r>
            <a:r>
              <a:rPr lang="ar-EG" sz="2800" b="1" u="sng" dirty="0">
                <a:solidFill>
                  <a:schemeClr val="bg1"/>
                </a:solidFill>
              </a:rPr>
              <a:t>جاء</a:t>
            </a:r>
            <a:r>
              <a:rPr lang="ar-EG" sz="2800" b="1" dirty="0">
                <a:solidFill>
                  <a:schemeClr val="bg1"/>
                </a:solidFill>
              </a:rPr>
              <a:t> و خاصته لم تقبله (يو  1 :  11)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He </a:t>
            </a:r>
            <a:r>
              <a:rPr lang="en-US" sz="2800" b="1" u="sng" dirty="0">
                <a:solidFill>
                  <a:schemeClr val="bg1"/>
                </a:solidFill>
              </a:rPr>
              <a:t>came</a:t>
            </a:r>
            <a:r>
              <a:rPr lang="en-US" sz="2800" b="1" dirty="0">
                <a:solidFill>
                  <a:schemeClr val="bg1"/>
                </a:solidFill>
              </a:rPr>
              <a:t> to His own, and His own did not receive Him (Joh  1 :  11)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5198" y="3575921"/>
            <a:ext cx="8893175" cy="3108543"/>
          </a:xfrm>
          <a:prstGeom prst="rect">
            <a:avLst/>
          </a:prstGeom>
          <a:solidFill>
            <a:srgbClr val="C0000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و نعلم ان ابن الله قد </a:t>
            </a:r>
            <a:r>
              <a:rPr lang="ar-EG" sz="2800" b="1" u="sng" dirty="0">
                <a:solidFill>
                  <a:schemeClr val="bg1"/>
                </a:solidFill>
              </a:rPr>
              <a:t>جاء</a:t>
            </a:r>
            <a:r>
              <a:rPr lang="ar-EG" sz="2800" b="1" dirty="0">
                <a:solidFill>
                  <a:schemeClr val="bg1"/>
                </a:solidFill>
              </a:rPr>
              <a:t> و اعطانا بصيرة لنعرف الحق و نحن في الحق في ابنه يسوع المسيح هذا هو الاله الحق و الحياة الابدية (1يو  5 :  20)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And we know that the Son of God has </a:t>
            </a:r>
            <a:r>
              <a:rPr lang="en-US" sz="2800" b="1" u="sng" dirty="0">
                <a:solidFill>
                  <a:schemeClr val="bg1"/>
                </a:solidFill>
              </a:rPr>
              <a:t>come</a:t>
            </a:r>
            <a:r>
              <a:rPr lang="en-US" sz="2800" b="1" dirty="0">
                <a:solidFill>
                  <a:schemeClr val="bg1"/>
                </a:solidFill>
              </a:rPr>
              <a:t> and has given us an understanding, that we may know Him who is true; and we are in Him who is true, in His Son Jesus Christ. This is the true God and eternal life (1Jo  5 :  20)</a:t>
            </a:r>
          </a:p>
        </p:txBody>
      </p:sp>
      <p:sp>
        <p:nvSpPr>
          <p:cNvPr id="7" name="Rectangle: Top Corners Snipped 6"/>
          <p:cNvSpPr>
            <a:spLocks noChangeArrowheads="1"/>
          </p:cNvSpPr>
          <p:nvPr/>
        </p:nvSpPr>
        <p:spPr bwMode="auto">
          <a:xfrm>
            <a:off x="5059991" y="306497"/>
            <a:ext cx="3445174" cy="940653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جــاء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endParaRPr lang="ar-EG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96536" cy="7317432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5198" y="1397671"/>
            <a:ext cx="8893175" cy="2246769"/>
          </a:xfrm>
          <a:prstGeom prst="rect">
            <a:avLst/>
          </a:prstGeom>
          <a:solidFill>
            <a:srgbClr val="0070C0">
              <a:alpha val="52156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الان نفسي قد اضطربت و ماذا اقول ايها الاب نجني من هذه الساعة و لكن لاجل هذا </a:t>
            </a:r>
            <a:r>
              <a:rPr lang="ar-EG" sz="2800" b="1" u="sng" dirty="0">
                <a:solidFill>
                  <a:schemeClr val="bg1"/>
                </a:solidFill>
              </a:rPr>
              <a:t>اتيت</a:t>
            </a:r>
            <a:r>
              <a:rPr lang="ar-EG" sz="2800" b="1" dirty="0">
                <a:solidFill>
                  <a:schemeClr val="bg1"/>
                </a:solidFill>
              </a:rPr>
              <a:t> الى هذه الساعة (يو  12 :  27)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" Now My soul is troubled, and what shall I say? 'Father, save Me from this hour'? But for this purpose I </a:t>
            </a:r>
            <a:r>
              <a:rPr lang="en-US" sz="2800" b="1" u="sng" dirty="0">
                <a:solidFill>
                  <a:schemeClr val="bg1"/>
                </a:solidFill>
              </a:rPr>
              <a:t>came</a:t>
            </a:r>
            <a:r>
              <a:rPr lang="en-US" sz="2800" b="1" dirty="0">
                <a:solidFill>
                  <a:schemeClr val="bg1"/>
                </a:solidFill>
              </a:rPr>
              <a:t> to this hour (Joh  12 :  27)</a:t>
            </a:r>
          </a:p>
        </p:txBody>
      </p:sp>
      <p:sp>
        <p:nvSpPr>
          <p:cNvPr id="4" name="Cloud 3"/>
          <p:cNvSpPr>
            <a:spLocks noChangeArrowheads="1"/>
          </p:cNvSpPr>
          <p:nvPr/>
        </p:nvSpPr>
        <p:spPr bwMode="auto">
          <a:xfrm>
            <a:off x="4929032" y="284887"/>
            <a:ext cx="3707094" cy="983873"/>
          </a:xfrm>
          <a:prstGeom prst="cloud">
            <a:avLst/>
          </a:prstGeom>
          <a:solidFill>
            <a:srgbClr val="C00000">
              <a:alpha val="76077"/>
            </a:srgb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29999"/>
              </a:srgb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EG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أتى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endParaRPr lang="ar-EG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5198" y="3704833"/>
            <a:ext cx="8893175" cy="3108543"/>
          </a:xfrm>
          <a:prstGeom prst="rect">
            <a:avLst/>
          </a:prstGeom>
          <a:solidFill>
            <a:srgbClr val="00B050">
              <a:alpha val="51765"/>
            </a:srgbClr>
          </a:solidFill>
          <a:ln w="34925" algn="ctr">
            <a:solidFill>
              <a:srgbClr val="FFE7DD"/>
            </a:solidFill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r-EG" sz="2800" b="1" dirty="0">
                <a:solidFill>
                  <a:schemeClr val="bg1"/>
                </a:solidFill>
              </a:rPr>
              <a:t>و الجموع الذين تقدموا و الذين تبعوا كانوا يصرخون قائلين اوصنا لابن داود مبارك </a:t>
            </a:r>
            <a:r>
              <a:rPr lang="ar-EG" sz="2800" b="1" u="sng" dirty="0">
                <a:solidFill>
                  <a:schemeClr val="bg1"/>
                </a:solidFill>
              </a:rPr>
              <a:t>الاتي</a:t>
            </a:r>
            <a:r>
              <a:rPr lang="ar-EG" sz="2800" b="1" dirty="0">
                <a:solidFill>
                  <a:schemeClr val="bg1"/>
                </a:solidFill>
              </a:rPr>
              <a:t> باسم الرب اوصنا في الاعالي (مت  21 :  9)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Then the multitudes who went before and those who followed cried out, saying: "Hosanna to the Son of David! 'Blessed [is] He who </a:t>
            </a:r>
            <a:r>
              <a:rPr lang="en-US" sz="2800" b="1" u="sng" dirty="0">
                <a:solidFill>
                  <a:schemeClr val="bg1"/>
                </a:solidFill>
              </a:rPr>
              <a:t>comes</a:t>
            </a:r>
            <a:r>
              <a:rPr lang="en-US" sz="2800" b="1" dirty="0">
                <a:solidFill>
                  <a:schemeClr val="bg1"/>
                </a:solidFill>
              </a:rPr>
              <a:t> in the name of the LORD!' Hosanna in the highest!" </a:t>
            </a:r>
          </a:p>
          <a:p>
            <a:pPr algn="ctr" rtl="0"/>
            <a:r>
              <a:rPr lang="en-US" sz="2800" b="1" dirty="0">
                <a:solidFill>
                  <a:schemeClr val="bg1"/>
                </a:solidFill>
              </a:rPr>
              <a:t>(Mat  21 :  9)</a:t>
            </a:r>
          </a:p>
        </p:txBody>
      </p:sp>
    </p:spTree>
    <p:extLst>
      <p:ext uri="{BB962C8B-B14F-4D97-AF65-F5344CB8AC3E}">
        <p14:creationId xmlns:p14="http://schemas.microsoft.com/office/powerpoint/2010/main" val="51604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2426</Words>
  <Application>Microsoft Office PowerPoint</Application>
  <PresentationFormat>On-screen Show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Winner</dc:creator>
  <cp:lastModifiedBy>Manal</cp:lastModifiedBy>
  <cp:revision>135</cp:revision>
  <dcterms:created xsi:type="dcterms:W3CDTF">2012-03-18T23:33:30Z</dcterms:created>
  <dcterms:modified xsi:type="dcterms:W3CDTF">2017-12-10T11:14:25Z</dcterms:modified>
</cp:coreProperties>
</file>