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7" r:id="rId1"/>
  </p:sldMasterIdLst>
  <p:notesMasterIdLst>
    <p:notesMasterId r:id="rId46"/>
  </p:notesMasterIdLst>
  <p:handoutMasterIdLst>
    <p:handoutMasterId r:id="rId47"/>
  </p:handoutMasterIdLst>
  <p:sldIdLst>
    <p:sldId id="427" r:id="rId2"/>
    <p:sldId id="591" r:id="rId3"/>
    <p:sldId id="417" r:id="rId4"/>
    <p:sldId id="421" r:id="rId5"/>
    <p:sldId id="430" r:id="rId6"/>
    <p:sldId id="587" r:id="rId7"/>
    <p:sldId id="592" r:id="rId8"/>
    <p:sldId id="443" r:id="rId9"/>
    <p:sldId id="444" r:id="rId10"/>
    <p:sldId id="448" r:id="rId11"/>
    <p:sldId id="449" r:id="rId12"/>
    <p:sldId id="451" r:id="rId13"/>
    <p:sldId id="453" r:id="rId14"/>
    <p:sldId id="586" r:id="rId15"/>
    <p:sldId id="578" r:id="rId16"/>
    <p:sldId id="579" r:id="rId17"/>
    <p:sldId id="461" r:id="rId18"/>
    <p:sldId id="468" r:id="rId19"/>
    <p:sldId id="469" r:id="rId20"/>
    <p:sldId id="458" r:id="rId21"/>
    <p:sldId id="589" r:id="rId22"/>
    <p:sldId id="590" r:id="rId23"/>
    <p:sldId id="594" r:id="rId24"/>
    <p:sldId id="476" r:id="rId25"/>
    <p:sldId id="482" r:id="rId26"/>
    <p:sldId id="486" r:id="rId27"/>
    <p:sldId id="595" r:id="rId28"/>
    <p:sldId id="580" r:id="rId29"/>
    <p:sldId id="503" r:id="rId30"/>
    <p:sldId id="596" r:id="rId31"/>
    <p:sldId id="513" r:id="rId32"/>
    <p:sldId id="597" r:id="rId33"/>
    <p:sldId id="514" r:id="rId34"/>
    <p:sldId id="582" r:id="rId35"/>
    <p:sldId id="583" r:id="rId36"/>
    <p:sldId id="557" r:id="rId37"/>
    <p:sldId id="558" r:id="rId38"/>
    <p:sldId id="559" r:id="rId39"/>
    <p:sldId id="585" r:id="rId40"/>
    <p:sldId id="563" r:id="rId41"/>
    <p:sldId id="565" r:id="rId42"/>
    <p:sldId id="567" r:id="rId43"/>
    <p:sldId id="569" r:id="rId44"/>
    <p:sldId id="574" r:id="rId45"/>
  </p:sldIdLst>
  <p:sldSz cx="9144000" cy="6858000" type="screen4x3"/>
  <p:notesSz cx="7086600" cy="9296400"/>
  <p:custDataLst>
    <p:tags r:id="rId48"/>
  </p:custDataLst>
  <p:defaultTextStyle>
    <a:defPPr>
      <a:defRPr lang="en-US"/>
    </a:defPPr>
    <a:lvl1pPr algn="l" rtl="0" fontAlgn="base">
      <a:lnSpc>
        <a:spcPct val="110000"/>
      </a:lnSpc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lnSpc>
        <a:spcPct val="110000"/>
      </a:lnSpc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lnSpc>
        <a:spcPct val="110000"/>
      </a:lnSpc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lnSpc>
        <a:spcPct val="110000"/>
      </a:lnSpc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lnSpc>
        <a:spcPct val="110000"/>
      </a:lnSpc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864">
          <p15:clr>
            <a:srgbClr val="A4A3A4"/>
          </p15:clr>
        </p15:guide>
        <p15:guide id="3" orient="horz" pos="3744">
          <p15:clr>
            <a:srgbClr val="A4A3A4"/>
          </p15:clr>
        </p15:guide>
        <p15:guide id="4" pos="2880">
          <p15:clr>
            <a:srgbClr val="A4A3A4"/>
          </p15:clr>
        </p15:guide>
        <p15:guide id="5" pos="624">
          <p15:clr>
            <a:srgbClr val="A4A3A4"/>
          </p15:clr>
        </p15:guide>
        <p15:guide id="6" pos="297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28891B"/>
    <a:srgbClr val="33AE22"/>
    <a:srgbClr val="00B1F0"/>
    <a:srgbClr val="990000"/>
    <a:srgbClr val="99CCFF"/>
    <a:srgbClr val="80B3D0"/>
    <a:srgbClr val="FFFFCC"/>
    <a:srgbClr val="97C1D9"/>
    <a:srgbClr val="BBC3FB"/>
    <a:srgbClr val="D0D5F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0" autoAdjust="0"/>
    <p:restoredTop sz="93964" autoAdjust="0"/>
  </p:normalViewPr>
  <p:slideViewPr>
    <p:cSldViewPr>
      <p:cViewPr varScale="1">
        <p:scale>
          <a:sx n="65" d="100"/>
          <a:sy n="65" d="100"/>
        </p:scale>
        <p:origin x="-1902" y="-96"/>
      </p:cViewPr>
      <p:guideLst>
        <p:guide orient="horz" pos="2160"/>
        <p:guide orient="horz" pos="864"/>
        <p:guide orient="horz" pos="3744"/>
        <p:guide pos="2880"/>
        <p:guide pos="624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1086" y="-102"/>
      </p:cViewPr>
      <p:guideLst>
        <p:guide orient="horz" pos="2928"/>
        <p:guide pos="223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defRPr sz="1200" smtClean="0">
                <a:latin typeface="Times" pitchFamily="-4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4788" y="0"/>
            <a:ext cx="30702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200" smtClean="0">
                <a:latin typeface="Times" pitchFamily="-4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702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defRPr sz="1200" smtClean="0">
                <a:latin typeface="Times" pitchFamily="-4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4788" y="8829675"/>
            <a:ext cx="30702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200">
                <a:latin typeface="Times" panose="02020603050405020304" pitchFamily="18" charset="0"/>
              </a:defRPr>
            </a:lvl1pPr>
          </a:lstStyle>
          <a:p>
            <a:fld id="{D5E8A0CA-58E8-42C4-81AB-7EA1BBBAB41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65457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>
            <a:lvl1pPr defTabSz="936625" eaLnBrk="0" hangingPunct="0">
              <a:lnSpc>
                <a:spcPct val="100000"/>
              </a:lnSpc>
              <a:spcBef>
                <a:spcPct val="0"/>
              </a:spcBef>
              <a:defRPr sz="1200" smtClean="0">
                <a:latin typeface="Times" pitchFamily="-4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4788" y="0"/>
            <a:ext cx="30702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>
            <a:lvl1pPr algn="r" defTabSz="936625" eaLnBrk="0" hangingPunct="0">
              <a:lnSpc>
                <a:spcPct val="100000"/>
              </a:lnSpc>
              <a:spcBef>
                <a:spcPct val="0"/>
              </a:spcBef>
              <a:defRPr sz="1200" smtClean="0">
                <a:latin typeface="Times" pitchFamily="-4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25" y="4416425"/>
            <a:ext cx="56705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702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b" anchorCtr="0" compatLnSpc="1">
            <a:prstTxWarp prst="textNoShape">
              <a:avLst/>
            </a:prstTxWarp>
          </a:bodyPr>
          <a:lstStyle>
            <a:lvl1pPr defTabSz="936625" eaLnBrk="0" hangingPunct="0">
              <a:lnSpc>
                <a:spcPct val="100000"/>
              </a:lnSpc>
              <a:spcBef>
                <a:spcPct val="0"/>
              </a:spcBef>
              <a:defRPr sz="1200" smtClean="0">
                <a:latin typeface="Times" pitchFamily="-4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4788" y="8829675"/>
            <a:ext cx="30702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b" anchorCtr="0" compatLnSpc="1">
            <a:prstTxWarp prst="textNoShape">
              <a:avLst/>
            </a:prstTxWarp>
          </a:bodyPr>
          <a:lstStyle>
            <a:lvl1pPr algn="r" defTabSz="936625" eaLnBrk="0" hangingPunct="0">
              <a:lnSpc>
                <a:spcPct val="100000"/>
              </a:lnSpc>
              <a:spcBef>
                <a:spcPct val="0"/>
              </a:spcBef>
              <a:defRPr sz="1200">
                <a:latin typeface="Times" panose="02020603050405020304" pitchFamily="18" charset="0"/>
              </a:defRPr>
            </a:lvl1pPr>
          </a:lstStyle>
          <a:p>
            <a:fld id="{6B89181A-82B9-44A5-A411-BF2131E12E5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805889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4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4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4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4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4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9181A-82B9-44A5-A411-BF2131E12E55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068232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1782CC-734F-4833-8026-5C98B66B46F9}" type="slidenum">
              <a:rPr lang="en-US" altLang="en-US" sz="1200">
                <a:latin typeface="Times" panose="02020603050405020304" pitchFamily="18" charset="0"/>
              </a:rPr>
              <a:pPr/>
              <a:t>13</a:t>
            </a:fld>
            <a:endParaRPr lang="en-US" altLang="en-US" sz="1200" dirty="0">
              <a:latin typeface="Times" panose="02020603050405020304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Reference for 318 Bishops is St. Athanasius &amp; St. Ambrosius. St. Athanasius gathered the remaining of the Council of Nicaea after ruined by Arians in another local council in Alex 362 AD</a:t>
            </a:r>
          </a:p>
          <a:p>
            <a:r>
              <a:rPr lang="en-US" dirty="0"/>
              <a:t>And some references say it’s the symbolic to the accurate number (number of men with Abraham in Genesis 14. also in Greek T = 300 and Yota + Sigma = 18 . So Jesus Christ the savior.</a:t>
            </a:r>
          </a:p>
          <a:p>
            <a:endParaRPr lang="en-US" dirty="0"/>
          </a:p>
          <a:p>
            <a:r>
              <a:rPr lang="en-US" dirty="0"/>
              <a:t>The majority of the Bishops were from Asia Minor. From Egypt and Pentapolis around 20 Bishops attended. </a:t>
            </a:r>
          </a:p>
        </p:txBody>
      </p:sp>
    </p:spTree>
    <p:extLst>
      <p:ext uri="{BB962C8B-B14F-4D97-AF65-F5344CB8AC3E}">
        <p14:creationId xmlns:p14="http://schemas.microsoft.com/office/powerpoint/2010/main" xmlns="" val="2046155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1782CC-734F-4833-8026-5C98B66B46F9}" type="slidenum">
              <a:rPr lang="en-US" altLang="en-US" sz="1200">
                <a:latin typeface="Times" panose="02020603050405020304" pitchFamily="18" charset="0"/>
              </a:rPr>
              <a:pPr/>
              <a:t>14</a:t>
            </a:fld>
            <a:endParaRPr lang="en-US" altLang="en-US" sz="1200" dirty="0">
              <a:latin typeface="Times" panose="02020603050405020304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0758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1782CC-734F-4833-8026-5C98B66B46F9}" type="slidenum">
              <a:rPr lang="en-US" altLang="en-US" sz="1200">
                <a:latin typeface="Times" panose="02020603050405020304" pitchFamily="18" charset="0"/>
              </a:rPr>
              <a:pPr/>
              <a:t>15</a:t>
            </a:fld>
            <a:endParaRPr lang="en-US" altLang="en-US" sz="1200" dirty="0">
              <a:latin typeface="Times" panose="02020603050405020304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9547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1782CC-734F-4833-8026-5C98B66B46F9}" type="slidenum">
              <a:rPr lang="en-US" altLang="en-US" sz="1200">
                <a:latin typeface="Times" panose="02020603050405020304" pitchFamily="18" charset="0"/>
              </a:rPr>
              <a:pPr/>
              <a:t>16</a:t>
            </a:fld>
            <a:endParaRPr lang="en-US" altLang="en-US" sz="1200" dirty="0">
              <a:latin typeface="Times" panose="02020603050405020304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27686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9181A-82B9-44A5-A411-BF2131E12E55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945664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9181A-82B9-44A5-A411-BF2131E12E55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174700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06587E-EB58-45B4-80DF-0C8503402304}" type="slidenum">
              <a:rPr lang="en-US" altLang="en-US" sz="1200">
                <a:latin typeface="Times" panose="02020603050405020304" pitchFamily="18" charset="0"/>
              </a:rPr>
              <a:pPr/>
              <a:t>19</a:t>
            </a:fld>
            <a:endParaRPr lang="en-US" altLang="en-US" sz="1200" dirty="0">
              <a:latin typeface="Times" panose="02020603050405020304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46980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1782CC-734F-4833-8026-5C98B66B46F9}" type="slidenum">
              <a:rPr lang="en-US" altLang="en-US" sz="1200">
                <a:latin typeface="Times" panose="02020603050405020304" pitchFamily="18" charset="0"/>
              </a:rPr>
              <a:pPr/>
              <a:t>20</a:t>
            </a:fld>
            <a:endParaRPr lang="en-US" altLang="en-US" sz="1200" dirty="0">
              <a:latin typeface="Times" panose="02020603050405020304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74216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1782CC-734F-4833-8026-5C98B66B46F9}" type="slidenum">
              <a:rPr lang="en-US" altLang="en-US" sz="1200">
                <a:latin typeface="Times" panose="02020603050405020304" pitchFamily="18" charset="0"/>
              </a:rPr>
              <a:pPr/>
              <a:t>21</a:t>
            </a:fld>
            <a:endParaRPr lang="en-US" altLang="en-US" sz="1200" dirty="0">
              <a:latin typeface="Times" panose="02020603050405020304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436898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1782CC-734F-4833-8026-5C98B66B46F9}" type="slidenum">
              <a:rPr lang="en-US" altLang="en-US" sz="1200">
                <a:latin typeface="Times" panose="02020603050405020304" pitchFamily="18" charset="0"/>
              </a:rPr>
              <a:pPr/>
              <a:t>22</a:t>
            </a:fld>
            <a:endParaRPr lang="en-US" altLang="en-US" sz="1200" dirty="0">
              <a:latin typeface="Times" panose="02020603050405020304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2297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268AAD-7673-46D2-9F47-870B7537DEBB}" type="slidenum">
              <a:rPr lang="en-US" altLang="en-US" sz="1200">
                <a:latin typeface="Times" panose="02020603050405020304" pitchFamily="18" charset="0"/>
              </a:rPr>
              <a:pPr/>
              <a:t>3</a:t>
            </a:fld>
            <a:endParaRPr lang="en-US" altLang="en-US" sz="1200" dirty="0">
              <a:latin typeface="Times" panose="02020603050405020304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0955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06587E-EB58-45B4-80DF-0C8503402304}" type="slidenum">
              <a:rPr lang="en-US" altLang="en-US" sz="1200">
                <a:latin typeface="Times" panose="02020603050405020304" pitchFamily="18" charset="0"/>
              </a:rPr>
              <a:pPr/>
              <a:t>23</a:t>
            </a:fld>
            <a:endParaRPr lang="en-US" altLang="en-US" sz="1200" dirty="0">
              <a:latin typeface="Times" panose="02020603050405020304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62672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3BB42F-0CD5-4541-98B3-7EE9A68BC402}" type="slidenum">
              <a:rPr lang="en-US" altLang="en-US" sz="1200">
                <a:latin typeface="Times" panose="02020603050405020304" pitchFamily="18" charset="0"/>
              </a:rPr>
              <a:pPr/>
              <a:t>24</a:t>
            </a:fld>
            <a:endParaRPr lang="en-US" altLang="en-US" sz="1200" dirty="0">
              <a:latin typeface="Times" panose="02020603050405020304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44990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3BB42F-0CD5-4541-98B3-7EE9A68BC402}" type="slidenum">
              <a:rPr lang="en-US" altLang="en-US" sz="1200">
                <a:latin typeface="Times" panose="02020603050405020304" pitchFamily="18" charset="0"/>
              </a:rPr>
              <a:pPr/>
              <a:t>25</a:t>
            </a:fld>
            <a:endParaRPr lang="en-US" altLang="en-US" sz="1200" dirty="0">
              <a:latin typeface="Times" panose="02020603050405020304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23990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06587E-EB58-45B4-80DF-0C8503402304}" type="slidenum">
              <a:rPr lang="en-US" altLang="en-US" sz="1200">
                <a:latin typeface="Times" panose="02020603050405020304" pitchFamily="18" charset="0"/>
              </a:rPr>
              <a:pPr/>
              <a:t>27</a:t>
            </a:fld>
            <a:endParaRPr lang="en-US" altLang="en-US" sz="1200" dirty="0">
              <a:latin typeface="Times" panose="02020603050405020304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13853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06587E-EB58-45B4-80DF-0C8503402304}" type="slidenum">
              <a:rPr lang="en-US" altLang="en-US" sz="1200">
                <a:latin typeface="Times" panose="02020603050405020304" pitchFamily="18" charset="0"/>
              </a:rPr>
              <a:pPr/>
              <a:t>28</a:t>
            </a:fld>
            <a:endParaRPr lang="en-US" altLang="en-US" sz="1200" dirty="0">
              <a:latin typeface="Times" panose="02020603050405020304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00191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9181A-82B9-44A5-A411-BF2131E12E55}" type="slidenum">
              <a:rPr lang="en-US" altLang="en-US" smtClean="0"/>
              <a:pPr/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967665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06587E-EB58-45B4-80DF-0C8503402304}" type="slidenum">
              <a:rPr lang="en-US" altLang="en-US" sz="1200">
                <a:latin typeface="Times" panose="02020603050405020304" pitchFamily="18" charset="0"/>
              </a:rPr>
              <a:pPr/>
              <a:t>30</a:t>
            </a:fld>
            <a:endParaRPr lang="en-US" altLang="en-US" sz="1200" dirty="0">
              <a:latin typeface="Times" panose="02020603050405020304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948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06587E-EB58-45B4-80DF-0C8503402304}" type="slidenum">
              <a:rPr lang="en-US" altLang="en-US" sz="1200">
                <a:latin typeface="Times" panose="02020603050405020304" pitchFamily="18" charset="0"/>
              </a:rPr>
              <a:pPr/>
              <a:t>31</a:t>
            </a:fld>
            <a:endParaRPr lang="en-US" altLang="en-US" sz="1200" dirty="0">
              <a:latin typeface="Times" panose="02020603050405020304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62206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several other minor issues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9181A-82B9-44A5-A411-BF2131E12E55}" type="slidenum">
              <a:rPr lang="en-US" altLang="en-US" smtClean="0"/>
              <a:pPr/>
              <a:t>32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6731316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06587E-EB58-45B4-80DF-0C8503402304}" type="slidenum">
              <a:rPr lang="en-US" altLang="en-US" sz="1200">
                <a:latin typeface="Times" panose="02020603050405020304" pitchFamily="18" charset="0"/>
              </a:rPr>
              <a:pPr/>
              <a:t>33</a:t>
            </a:fld>
            <a:endParaRPr lang="en-US" altLang="en-US" sz="1200" dirty="0">
              <a:latin typeface="Times" panose="02020603050405020304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3206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C2FE29-3540-4398-9F66-7127D327F548}" type="slidenum">
              <a:rPr lang="en-US" altLang="en-US" sz="1200">
                <a:latin typeface="Times" panose="02020603050405020304" pitchFamily="18" charset="0"/>
              </a:rPr>
              <a:pPr/>
              <a:t>4</a:t>
            </a:fld>
            <a:endParaRPr lang="en-US" altLang="en-US" sz="1200" dirty="0">
              <a:latin typeface="Times" panose="02020603050405020304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Times" panose="02020603050405020304" pitchFamily="18" charset="0"/>
              </a:rPr>
              <a:t>Nag Hammadi – Gnostic</a:t>
            </a:r>
            <a:r>
              <a:rPr lang="en-US" altLang="en-US" baseline="0" dirty="0">
                <a:latin typeface="Times" panose="02020603050405020304" pitchFamily="18" charset="0"/>
              </a:rPr>
              <a:t> bibles like Abucrypha book of Judas</a:t>
            </a:r>
            <a:endParaRPr lang="en-US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96718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06587E-EB58-45B4-80DF-0C8503402304}" type="slidenum">
              <a:rPr lang="en-US" altLang="en-US" sz="1200">
                <a:latin typeface="Times" panose="02020603050405020304" pitchFamily="18" charset="0"/>
              </a:rPr>
              <a:pPr/>
              <a:t>34</a:t>
            </a:fld>
            <a:endParaRPr lang="en-US" altLang="en-US" sz="1200" dirty="0">
              <a:latin typeface="Times" panose="02020603050405020304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91295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06587E-EB58-45B4-80DF-0C8503402304}" type="slidenum">
              <a:rPr lang="en-US" altLang="en-US" sz="1200">
                <a:latin typeface="Times" panose="02020603050405020304" pitchFamily="18" charset="0"/>
              </a:rPr>
              <a:pPr/>
              <a:t>35</a:t>
            </a:fld>
            <a:endParaRPr lang="en-US" altLang="en-US" sz="1200" dirty="0">
              <a:latin typeface="Times" panose="02020603050405020304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69554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9181A-82B9-44A5-A411-BF2131E12E55}" type="slidenum">
              <a:rPr lang="en-US" altLang="en-US" smtClean="0"/>
              <a:pPr/>
              <a:t>36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4457221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9181A-82B9-44A5-A411-BF2131E12E55}" type="slidenum">
              <a:rPr lang="en-US" altLang="en-US" smtClean="0"/>
              <a:pPr/>
              <a:t>37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695217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9181A-82B9-44A5-A411-BF2131E12E55}" type="slidenum">
              <a:rPr lang="en-US" altLang="en-US" smtClean="0"/>
              <a:pPr/>
              <a:t>38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934062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9181A-82B9-44A5-A411-BF2131E12E55}" type="slidenum">
              <a:rPr lang="en-US" altLang="en-US" smtClean="0"/>
              <a:pPr/>
              <a:t>39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272983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9181A-82B9-44A5-A411-BF2131E12E55}" type="slidenum">
              <a:rPr lang="en-US" altLang="en-US" smtClean="0"/>
              <a:pPr/>
              <a:t>40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937862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9181A-82B9-44A5-A411-BF2131E12E55}" type="slidenum">
              <a:rPr lang="en-US" altLang="en-US" smtClean="0"/>
              <a:pPr/>
              <a:t>41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407269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9181A-82B9-44A5-A411-BF2131E12E55}" type="slidenum">
              <a:rPr lang="en-US" altLang="en-US" smtClean="0"/>
              <a:pPr/>
              <a:t>42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7770616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God the father is called Jehovah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9181A-82B9-44A5-A411-BF2131E12E55}" type="slidenum">
              <a:rPr lang="en-US" altLang="en-US" smtClean="0"/>
              <a:pPr/>
              <a:t>43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43544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9181A-82B9-44A5-A411-BF2131E12E55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59641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9181A-82B9-44A5-A411-BF2131E12E55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00773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9181A-82B9-44A5-A411-BF2131E12E55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02791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06587E-EB58-45B4-80DF-0C8503402304}" type="slidenum">
              <a:rPr lang="en-US" altLang="en-US" sz="1200">
                <a:latin typeface="Times" panose="02020603050405020304" pitchFamily="18" charset="0"/>
              </a:rPr>
              <a:pPr/>
              <a:t>10</a:t>
            </a:fld>
            <a:endParaRPr lang="en-US" altLang="en-US" sz="1200" dirty="0">
              <a:latin typeface="Times" panose="02020603050405020304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700" dirty="0"/>
              <a:t>67 AD	Martyrdom of St. Peter &amp; St. Paul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700" dirty="0"/>
              <a:t>90-96 AD	Exile of St. John to Patmos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108 AD The most distinguished martyrs under Trajan were Ignatius, Bishop of Antioch, and Simeon, Bishop of Jerusalem. </a:t>
            </a:r>
            <a:endParaRPr lang="en-US" altLang="en-US" sz="1700" dirty="0"/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dirty="0"/>
              <a:t>155 AD	Roman Persecution against Christians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dirty="0"/>
              <a:t>166 AD	Justin Martyr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dirty="0"/>
              <a:t>Under Severus </a:t>
            </a:r>
            <a:r>
              <a:rPr lang="en-US" altLang="en-US" sz="1800" dirty="0">
                <a:solidFill>
                  <a:srgbClr val="663300"/>
                </a:solidFill>
              </a:rPr>
              <a:t>Edict: forbade further conversions to Christianity; persecutions aimed mainly at converts and teachers</a:t>
            </a:r>
            <a:r>
              <a:rPr lang="en-US" altLang="en-US" sz="1600" dirty="0">
                <a:solidFill>
                  <a:srgbClr val="663300"/>
                </a:solidFill>
              </a:rPr>
              <a:t> 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dirty="0"/>
              <a:t>203 AD</a:t>
            </a:r>
            <a:r>
              <a:rPr lang="en-US" altLang="en-US" sz="1800" baseline="0" dirty="0"/>
              <a:t> </a:t>
            </a:r>
            <a:r>
              <a:rPr lang="en-US" altLang="en-US" sz="1800" dirty="0"/>
              <a:t> </a:t>
            </a:r>
            <a:r>
              <a:rPr lang="en-US" sz="1800" dirty="0"/>
              <a:t>Saints Perpetua and Felicitas and their companions suffered martyrdom at Carthage. Lionidas, Origen’s father, Putamnia, Basil the solider were of the famous martyrs during his reign. 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250 AD Under</a:t>
            </a:r>
            <a:r>
              <a:rPr lang="en-US" sz="1800" baseline="0" dirty="0"/>
              <a:t> Decius , persecution became imperial and Abu seifin was martyred 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aseline="0" dirty="0"/>
              <a:t>258 AD </a:t>
            </a:r>
            <a:r>
              <a:rPr lang="en-US" sz="1800" dirty="0"/>
              <a:t>Cyprian of Carthage suffered martyrdom on 14 September</a:t>
            </a:r>
            <a:endParaRPr lang="en-US" sz="1800" baseline="0" dirty="0"/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1800" dirty="0"/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1700" dirty="0"/>
          </a:p>
          <a:p>
            <a:pPr eaLnBrk="1" hangingPunct="1"/>
            <a:endParaRPr lang="en-US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4069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9181A-82B9-44A5-A411-BF2131E12E55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56121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66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6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1782CC-734F-4833-8026-5C98B66B46F9}" type="slidenum">
              <a:rPr lang="en-US" altLang="en-US" sz="1200">
                <a:latin typeface="Times" panose="02020603050405020304" pitchFamily="18" charset="0"/>
              </a:rPr>
              <a:pPr/>
              <a:t>12</a:t>
            </a:fld>
            <a:endParaRPr lang="en-US" altLang="en-US" sz="1200" dirty="0">
              <a:latin typeface="Times" panose="02020603050405020304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3009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41531661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57482519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08166556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53091638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3096887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84166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05732570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33522879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48756051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9645904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9179481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6828196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" Target="../slides/slide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human_legacy_CONTENT_full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60325" y="-46038"/>
            <a:ext cx="9204325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6" descr="human_legacy_CONTENT_full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5473" name="Text Box 17"/>
          <p:cNvSpPr txBox="1">
            <a:spLocks noChangeArrowheads="1"/>
          </p:cNvSpPr>
          <p:nvPr userDrawn="1"/>
        </p:nvSpPr>
        <p:spPr bwMode="auto">
          <a:xfrm>
            <a:off x="152400" y="39688"/>
            <a:ext cx="5181600" cy="467051"/>
          </a:xfrm>
          <a:prstGeom prst="rect">
            <a:avLst/>
          </a:prstGeom>
          <a:solidFill>
            <a:srgbClr val="E2F4FE">
              <a:alpha val="41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3363" indent="-233363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990000"/>
                </a:solidFill>
                <a:latin typeface="Arial" charset="0"/>
              </a:rPr>
              <a:t>Church</a:t>
            </a:r>
            <a:r>
              <a:rPr lang="en-US" sz="2400" b="1" baseline="0" dirty="0">
                <a:solidFill>
                  <a:srgbClr val="990000"/>
                </a:solidFill>
                <a:latin typeface="Arial" charset="0"/>
              </a:rPr>
              <a:t> History</a:t>
            </a:r>
            <a:endParaRPr lang="en-US" sz="2400" b="1" dirty="0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275474" name="Text Box 18"/>
          <p:cNvSpPr txBox="1">
            <a:spLocks noChangeArrowheads="1"/>
          </p:cNvSpPr>
          <p:nvPr userDrawn="1"/>
        </p:nvSpPr>
        <p:spPr bwMode="auto">
          <a:xfrm>
            <a:off x="6553200" y="0"/>
            <a:ext cx="2438399" cy="467051"/>
          </a:xfrm>
          <a:prstGeom prst="rect">
            <a:avLst/>
          </a:prstGeom>
          <a:solidFill>
            <a:srgbClr val="E2F4FE">
              <a:alpha val="41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3363" indent="-233363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990000"/>
                </a:solidFill>
                <a:latin typeface="Arial" charset="0"/>
              </a:rPr>
              <a:t>Do you know?</a:t>
            </a:r>
          </a:p>
        </p:txBody>
      </p:sp>
      <p:sp>
        <p:nvSpPr>
          <p:cNvPr id="275475" name="Rectangle 19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4724400" y="6191250"/>
            <a:ext cx="990600" cy="228600"/>
          </a:xfrm>
          <a:prstGeom prst="rect">
            <a:avLst/>
          </a:prstGeom>
          <a:solidFill>
            <a:schemeClr val="tx1">
              <a:alpha val="999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75476" name="Rectangle 20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5791200" y="6191250"/>
            <a:ext cx="990600" cy="228600"/>
          </a:xfrm>
          <a:prstGeom prst="rect">
            <a:avLst/>
          </a:prstGeom>
          <a:solidFill>
            <a:schemeClr val="tx1">
              <a:alpha val="999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75477" name="Rectangle 21">
            <a:hlinkClick r:id="rId15" action="ppaction://hlinksldjump"/>
          </p:cNvPr>
          <p:cNvSpPr>
            <a:spLocks noChangeArrowheads="1"/>
          </p:cNvSpPr>
          <p:nvPr userDrawn="1"/>
        </p:nvSpPr>
        <p:spPr bwMode="auto">
          <a:xfrm>
            <a:off x="6915150" y="6172200"/>
            <a:ext cx="990600" cy="228600"/>
          </a:xfrm>
          <a:prstGeom prst="rect">
            <a:avLst/>
          </a:prstGeom>
          <a:solidFill>
            <a:schemeClr val="tx1">
              <a:alpha val="999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75478" name="Rectangle 2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134350" y="6172200"/>
            <a:ext cx="685800" cy="228600"/>
          </a:xfrm>
          <a:prstGeom prst="rect">
            <a:avLst/>
          </a:prstGeom>
          <a:solidFill>
            <a:schemeClr val="tx1">
              <a:alpha val="999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5875" y="6578243"/>
            <a:ext cx="4632325" cy="26411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11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St Paul service 2018, 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20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379" y="-54970"/>
            <a:ext cx="9203378" cy="2438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58333">
            <a:off x="6366346" y="56113"/>
            <a:ext cx="1347186" cy="10253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24001" y="1400707"/>
            <a:ext cx="1295400" cy="8572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883723">
            <a:off x="1335201" y="137938"/>
            <a:ext cx="1420406" cy="10007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81800" y="1400706"/>
            <a:ext cx="1025870" cy="8828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284776">
            <a:off x="3086889" y="110556"/>
            <a:ext cx="3077391" cy="10919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58638" y="1213382"/>
            <a:ext cx="3283923" cy="1052452"/>
          </a:xfrm>
          <a:prstGeom prst="rect">
            <a:avLst/>
          </a:prstGeom>
        </p:spPr>
      </p:pic>
      <p:pic>
        <p:nvPicPr>
          <p:cNvPr id="1026" name="Picture 2" descr="C:\Users\MARIAN\Desktop\Antique-books-690x45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76200" y="2362200"/>
            <a:ext cx="9220200" cy="4495800"/>
          </a:xfrm>
          <a:prstGeom prst="rect">
            <a:avLst/>
          </a:prstGeom>
          <a:noFill/>
        </p:spPr>
      </p:pic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2286000" y="4724400"/>
            <a:ext cx="4835049" cy="1491898"/>
          </a:xfrm>
          <a:prstGeom prst="roundRect">
            <a:avLst/>
          </a:prstGeom>
          <a:solidFill>
            <a:srgbClr val="996633">
              <a:alpha val="7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تاريخ الكنيسة</a:t>
            </a:r>
            <a:endParaRPr lang="en-US" altLang="en-US" sz="8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6424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85800" y="533400"/>
            <a:ext cx="7772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3500" b="1" i="1" dirty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817888" y="1371600"/>
            <a:ext cx="5868914" cy="441659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marL="233363" indent="-23336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ct val="100000"/>
              </a:lnSpc>
              <a:spcBef>
                <a:spcPct val="0"/>
              </a:spcBef>
              <a:spcAft>
                <a:spcPct val="45000"/>
              </a:spcAft>
              <a:buFontTx/>
              <a:buChar char="•"/>
            </a:pPr>
            <a:r>
              <a:rPr lang="ar-EG" altLang="en-US" b="1" dirty="0" smtClean="0">
                <a:latin typeface="Times New Roman" pitchFamily="18" charset="0"/>
                <a:cs typeface="Times New Roman" pitchFamily="18" charset="0"/>
              </a:rPr>
              <a:t>64 – 68 م</a:t>
            </a:r>
            <a:r>
              <a:rPr lang="ar-EG" altLang="en-US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ar-EG" altLang="en-US" b="1" dirty="0" smtClean="0">
                <a:latin typeface="Times New Roman" pitchFamily="18" charset="0"/>
                <a:cs typeface="Times New Roman" pitchFamily="18" charset="0"/>
              </a:rPr>
              <a:t>أول إضطهاد – عصر نيرون</a:t>
            </a: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>
              <a:lnSpc>
                <a:spcPct val="100000"/>
              </a:lnSpc>
              <a:spcBef>
                <a:spcPct val="0"/>
              </a:spcBef>
              <a:spcAft>
                <a:spcPct val="45000"/>
              </a:spcAft>
              <a:buFontTx/>
              <a:buChar char="•"/>
            </a:pPr>
            <a:r>
              <a:rPr lang="ar-EG" altLang="en-US" b="1" dirty="0" smtClean="0">
                <a:latin typeface="Times New Roman" pitchFamily="18" charset="0"/>
                <a:cs typeface="Times New Roman" pitchFamily="18" charset="0"/>
              </a:rPr>
              <a:t>90 – 96 م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ar-EG" altLang="en-US" b="1" dirty="0" smtClean="0">
                <a:latin typeface="Times New Roman" pitchFamily="18" charset="0"/>
                <a:cs typeface="Times New Roman" pitchFamily="18" charset="0"/>
              </a:rPr>
              <a:t>ثاني إضطهاد – عصر دوميتيان</a:t>
            </a: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>
              <a:lnSpc>
                <a:spcPct val="100000"/>
              </a:lnSpc>
              <a:spcBef>
                <a:spcPct val="0"/>
              </a:spcBef>
              <a:spcAft>
                <a:spcPct val="45000"/>
              </a:spcAft>
              <a:buFontTx/>
              <a:buChar char="•"/>
            </a:pPr>
            <a:r>
              <a:rPr lang="ar-EG" altLang="en-US" b="1" dirty="0" smtClean="0">
                <a:latin typeface="Times New Roman" pitchFamily="18" charset="0"/>
                <a:cs typeface="Times New Roman" pitchFamily="18" charset="0"/>
              </a:rPr>
              <a:t>108 – 117 م       ثالث إضطهاد – عصر تراجان</a:t>
            </a: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>
              <a:lnSpc>
                <a:spcPct val="100000"/>
              </a:lnSpc>
              <a:spcBef>
                <a:spcPct val="0"/>
              </a:spcBef>
              <a:spcAft>
                <a:spcPct val="45000"/>
              </a:spcAft>
              <a:buFontTx/>
              <a:buChar char="•"/>
            </a:pPr>
            <a:r>
              <a:rPr lang="ar-EG" altLang="en-US" b="1" dirty="0" smtClean="0">
                <a:latin typeface="Times New Roman" pitchFamily="18" charset="0"/>
                <a:cs typeface="Times New Roman" pitchFamily="18" charset="0"/>
              </a:rPr>
              <a:t>162 – 181 م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ar-EG" altLang="en-US" b="1" dirty="0" smtClean="0">
                <a:latin typeface="Times New Roman" pitchFamily="18" charset="0"/>
                <a:cs typeface="Times New Roman" pitchFamily="18" charset="0"/>
              </a:rPr>
              <a:t>رابع إضطهاد – عصر ماركوس أورليوس</a:t>
            </a: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>
              <a:lnSpc>
                <a:spcPct val="100000"/>
              </a:lnSpc>
              <a:spcBef>
                <a:spcPct val="0"/>
              </a:spcBef>
              <a:spcAft>
                <a:spcPct val="45000"/>
              </a:spcAft>
              <a:buFontTx/>
              <a:buChar char="•"/>
            </a:pPr>
            <a:r>
              <a:rPr lang="ar-EG" altLang="en-US" b="1" dirty="0" smtClean="0">
                <a:latin typeface="Times New Roman" pitchFamily="18" charset="0"/>
                <a:cs typeface="Times New Roman" pitchFamily="18" charset="0"/>
              </a:rPr>
              <a:t>202 – 211 م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ar-EG" altLang="en-US" b="1" dirty="0" smtClean="0">
                <a:latin typeface="Times New Roman" pitchFamily="18" charset="0"/>
                <a:cs typeface="Times New Roman" pitchFamily="18" charset="0"/>
              </a:rPr>
              <a:t>خامس إضطهاد – ساويرس</a:t>
            </a:r>
            <a:endParaRPr lang="en-US" alt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>
              <a:lnSpc>
                <a:spcPct val="100000"/>
              </a:lnSpc>
              <a:spcBef>
                <a:spcPct val="0"/>
              </a:spcBef>
              <a:spcAft>
                <a:spcPct val="45000"/>
              </a:spcAft>
              <a:buFontTx/>
              <a:buChar char="•"/>
            </a:pPr>
            <a:r>
              <a:rPr lang="ar-EG" altLang="en-US" b="1" dirty="0" smtClean="0">
                <a:latin typeface="Times New Roman" pitchFamily="18" charset="0"/>
                <a:cs typeface="Times New Roman" pitchFamily="18" charset="0"/>
              </a:rPr>
              <a:t>235 – 249 م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ar-EG" altLang="en-US" b="1" dirty="0" smtClean="0">
                <a:latin typeface="Times New Roman" pitchFamily="18" charset="0"/>
                <a:cs typeface="Times New Roman" pitchFamily="18" charset="0"/>
              </a:rPr>
              <a:t>سادس إضطهاد – عصر مكسيموس</a:t>
            </a: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>
              <a:lnSpc>
                <a:spcPct val="100000"/>
              </a:lnSpc>
              <a:spcBef>
                <a:spcPct val="0"/>
              </a:spcBef>
              <a:spcAft>
                <a:spcPct val="45000"/>
              </a:spcAft>
              <a:buFontTx/>
              <a:buChar char="•"/>
            </a:pPr>
            <a:r>
              <a:rPr lang="ar-EG" altLang="en-US" b="1" dirty="0" smtClean="0">
                <a:latin typeface="Times New Roman" pitchFamily="18" charset="0"/>
                <a:cs typeface="Times New Roman" pitchFamily="18" charset="0"/>
              </a:rPr>
              <a:t>249 – 251 م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ar-EG" altLang="en-US" b="1" dirty="0" smtClean="0">
                <a:latin typeface="Times New Roman" pitchFamily="18" charset="0"/>
                <a:cs typeface="Times New Roman" pitchFamily="18" charset="0"/>
              </a:rPr>
              <a:t>سابع إضطهاد – عصر ديسيوس</a:t>
            </a: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>
              <a:lnSpc>
                <a:spcPct val="100000"/>
              </a:lnSpc>
              <a:spcBef>
                <a:spcPct val="0"/>
              </a:spcBef>
              <a:spcAft>
                <a:spcPct val="45000"/>
              </a:spcAft>
              <a:buFontTx/>
              <a:buChar char="•"/>
            </a:pPr>
            <a:r>
              <a:rPr lang="ar-EG" altLang="en-US" b="1" dirty="0" smtClean="0">
                <a:latin typeface="Times New Roman" pitchFamily="18" charset="0"/>
                <a:cs typeface="Times New Roman" pitchFamily="18" charset="0"/>
              </a:rPr>
              <a:t>257 – 260 م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ar-EG" altLang="en-US" b="1" dirty="0" smtClean="0">
                <a:latin typeface="Times New Roman" pitchFamily="18" charset="0"/>
                <a:cs typeface="Times New Roman" pitchFamily="18" charset="0"/>
              </a:rPr>
              <a:t>ثامن إضطهاد – عصر فاليريان</a:t>
            </a: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>
              <a:lnSpc>
                <a:spcPct val="100000"/>
              </a:lnSpc>
              <a:spcBef>
                <a:spcPct val="0"/>
              </a:spcBef>
              <a:spcAft>
                <a:spcPct val="45000"/>
              </a:spcAft>
              <a:buFontTx/>
              <a:buChar char="•"/>
            </a:pPr>
            <a:r>
              <a:rPr lang="ar-EG" altLang="en-US" b="1" dirty="0" smtClean="0">
                <a:latin typeface="Times New Roman" pitchFamily="18" charset="0"/>
                <a:cs typeface="Times New Roman" pitchFamily="18" charset="0"/>
              </a:rPr>
              <a:t>274 – 275 م</a:t>
            </a:r>
            <a:r>
              <a:rPr lang="ar-EG" altLang="en-US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ar-EG" altLang="en-US" b="1" dirty="0" smtClean="0">
                <a:latin typeface="Times New Roman" pitchFamily="18" charset="0"/>
                <a:cs typeface="Times New Roman" pitchFamily="18" charset="0"/>
              </a:rPr>
              <a:t>تاسع إضطهاد – عصر أورليان</a:t>
            </a: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>
              <a:lnSpc>
                <a:spcPct val="100000"/>
              </a:lnSpc>
              <a:spcBef>
                <a:spcPct val="0"/>
              </a:spcBef>
              <a:spcAft>
                <a:spcPct val="45000"/>
              </a:spcAft>
              <a:buFontTx/>
              <a:buChar char="•"/>
            </a:pPr>
            <a:r>
              <a:rPr lang="ar-EG" altLang="en-US" b="1" dirty="0" smtClean="0">
                <a:latin typeface="Times New Roman" pitchFamily="18" charset="0"/>
                <a:cs typeface="Times New Roman" pitchFamily="18" charset="0"/>
              </a:rPr>
              <a:t>303 – 311 م</a:t>
            </a:r>
            <a:r>
              <a:rPr lang="ar-EG" altLang="en-US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ar-EG" altLang="en-US" b="1" dirty="0" smtClean="0">
                <a:latin typeface="Times New Roman" pitchFamily="18" charset="0"/>
                <a:cs typeface="Times New Roman" pitchFamily="18" charset="0"/>
              </a:rPr>
              <a:t>عاشر إضطهاد – عصر دقلديانوس و جالريوس</a:t>
            </a: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768350"/>
            <a:ext cx="8229600" cy="584775"/>
          </a:xfrm>
        </p:spPr>
        <p:txBody>
          <a:bodyPr>
            <a:spAutoFit/>
          </a:bodyPr>
          <a:lstStyle/>
          <a:p>
            <a:pPr rtl="1"/>
            <a:r>
              <a:rPr lang="ar-EG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9- ما هي عصور الإضطهاد المنظم التي تعرضت له الكنيسة؟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66546" y="1619250"/>
            <a:ext cx="1952854" cy="1581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66546" y="3657600"/>
            <a:ext cx="1952854" cy="19315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66546" y="1619250"/>
            <a:ext cx="1952854" cy="15811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66546" y="3657600"/>
            <a:ext cx="1952854" cy="1931541"/>
          </a:xfrm>
          <a:prstGeom prst="rect">
            <a:avLst/>
          </a:prstGeom>
        </p:spPr>
      </p:pic>
      <p:sp>
        <p:nvSpPr>
          <p:cNvPr id="12" name="Cloud 11"/>
          <p:cNvSpPr>
            <a:spLocks noChangeArrowheads="1"/>
          </p:cNvSpPr>
          <p:nvPr/>
        </p:nvSpPr>
        <p:spPr bwMode="auto">
          <a:xfrm>
            <a:off x="6324600" y="0"/>
            <a:ext cx="25908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هل تعلم؟</a:t>
            </a:r>
            <a:endParaRPr lang="en-US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loud 12"/>
          <p:cNvSpPr>
            <a:spLocks noChangeArrowheads="1"/>
          </p:cNvSpPr>
          <p:nvPr/>
        </p:nvSpPr>
        <p:spPr bwMode="auto">
          <a:xfrm>
            <a:off x="0" y="0"/>
            <a:ext cx="28194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تاريخ الكنيسة</a:t>
            </a:r>
            <a:endParaRPr lang="en-US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7455916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54998" y="649069"/>
            <a:ext cx="6769802" cy="646331"/>
          </a:xfrm>
        </p:spPr>
        <p:txBody>
          <a:bodyPr wrap="none">
            <a:spAutoFit/>
          </a:bodyPr>
          <a:lstStyle/>
          <a:p>
            <a:pPr rtl="1"/>
            <a:r>
              <a:rPr lang="ar-EG" sz="3600" dirty="0" smtClean="0">
                <a:latin typeface="Times New Roman" pitchFamily="18" charset="0"/>
                <a:cs typeface="Times New Roman" pitchFamily="18" charset="0"/>
              </a:rPr>
              <a:t>10- لماذا تُعد الكنيسة القبطية كنيسة شهداء؟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04693" y="2819400"/>
            <a:ext cx="1296307" cy="17526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758352" y="4572000"/>
            <a:ext cx="12426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EG" b="1" cap="none" spc="0" dirty="0" smtClean="0">
                <a:ln/>
                <a:effectLst/>
                <a:latin typeface="Times New Roman" pitchFamily="18" charset="0"/>
                <a:cs typeface="Times New Roman" pitchFamily="18" charset="0"/>
              </a:rPr>
              <a:t>سانت كاترين</a:t>
            </a:r>
            <a:endParaRPr lang="en-US" b="1" cap="none" spc="0" dirty="0">
              <a:ln/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ar-EG" b="1" cap="none" spc="0" dirty="0" smtClean="0">
                <a:ln/>
                <a:effectLst/>
                <a:latin typeface="Times New Roman" pitchFamily="18" charset="0"/>
                <a:cs typeface="Times New Roman" pitchFamily="18" charset="0"/>
              </a:rPr>
              <a:t>305 م</a:t>
            </a:r>
            <a:endParaRPr lang="en-US" b="1" cap="none" spc="0" dirty="0">
              <a:ln/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52093" y="2824024"/>
            <a:ext cx="1155587" cy="173450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908713" y="4572000"/>
            <a:ext cx="1263487" cy="7571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EG" sz="1800" b="1" cap="none" spc="0" dirty="0" smtClean="0">
                <a:ln/>
                <a:solidFill>
                  <a:schemeClr val="accent4"/>
                </a:solidFill>
                <a:effectLst/>
              </a:rPr>
              <a:t>القديسة بربارة</a:t>
            </a:r>
            <a:endParaRPr lang="en-US" sz="1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ar-EG" sz="1800" b="1" cap="none" spc="0" dirty="0" smtClean="0">
                <a:ln/>
                <a:solidFill>
                  <a:schemeClr val="accent4"/>
                </a:solidFill>
                <a:effectLst/>
              </a:rPr>
              <a:t>306 م</a:t>
            </a:r>
            <a:endParaRPr lang="en-US" sz="1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34506" y="2819400"/>
            <a:ext cx="1231787" cy="1736567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312504" y="4572000"/>
            <a:ext cx="710451" cy="73353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EG" sz="1800" b="1" cap="none" spc="0" dirty="0" smtClean="0">
                <a:ln/>
                <a:solidFill>
                  <a:schemeClr val="accent4"/>
                </a:solidFill>
                <a:effectLst/>
              </a:rPr>
              <a:t>مارمينا</a:t>
            </a:r>
            <a:endParaRPr lang="en-US" sz="1800" b="1" cap="none" spc="0" dirty="0">
              <a:ln/>
              <a:solidFill>
                <a:schemeClr val="accent4"/>
              </a:solidFill>
              <a:effectLst/>
            </a:endParaRPr>
          </a:p>
          <a:p>
            <a:pPr algn="ctr"/>
            <a:r>
              <a:rPr lang="ar-EG" sz="1800" b="1" cap="none" spc="0" dirty="0" smtClean="0">
                <a:ln/>
                <a:solidFill>
                  <a:schemeClr val="accent4"/>
                </a:solidFill>
                <a:effectLst/>
              </a:rPr>
              <a:t>309 م</a:t>
            </a:r>
            <a:endParaRPr lang="en-US" sz="1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1142093" y="2819400"/>
            <a:ext cx="1231787" cy="1734763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913493" y="4572000"/>
            <a:ext cx="1616148" cy="7571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EG" sz="1800" b="1" cap="none" spc="0" dirty="0" smtClean="0">
                <a:ln/>
                <a:solidFill>
                  <a:schemeClr val="accent4"/>
                </a:solidFill>
                <a:effectLst/>
              </a:rPr>
              <a:t>البابا بطرس الـ 17</a:t>
            </a:r>
            <a:endParaRPr lang="en-US" sz="1800" b="1" cap="none" spc="0" dirty="0">
              <a:ln/>
              <a:solidFill>
                <a:schemeClr val="accent4"/>
              </a:solidFill>
              <a:effectLst/>
            </a:endParaRPr>
          </a:p>
          <a:p>
            <a:pPr algn="ctr"/>
            <a:r>
              <a:rPr lang="ar-EG" sz="1800" b="1" cap="none" spc="0" dirty="0" smtClean="0">
                <a:ln/>
                <a:solidFill>
                  <a:schemeClr val="accent4"/>
                </a:solidFill>
                <a:effectLst/>
              </a:rPr>
              <a:t>311 م</a:t>
            </a:r>
            <a:endParaRPr lang="en-US" sz="1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80543" y="5486400"/>
            <a:ext cx="2315057" cy="404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EG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أكثر من 800.000 شهيد</a:t>
            </a:r>
            <a:endParaRPr lang="en-US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702432" y="5462737"/>
            <a:ext cx="2908168" cy="404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EG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أكثر من 184 قصة في السنكسار</a:t>
            </a:r>
            <a:endParaRPr lang="en-US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AA2FD11-6291-474F-B1AC-14C702447F79}"/>
              </a:ext>
            </a:extLst>
          </p:cNvPr>
          <p:cNvSpPr txBox="1"/>
          <p:nvPr/>
        </p:nvSpPr>
        <p:spPr>
          <a:xfrm>
            <a:off x="533400" y="1295400"/>
            <a:ext cx="8040221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خلال فترة الإضطهاد الشديد فى الفترة من 303 – 311 م قدمت الكنيسة أكثر من 8000000 شهيد.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يبدأ التقويم القبطي عام 284 م ، العام الذي تولى فيه دقلديانوس العرش.</a:t>
            </a:r>
            <a:endParaRPr lang="ar-EG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loud 21"/>
          <p:cNvSpPr>
            <a:spLocks noChangeArrowheads="1"/>
          </p:cNvSpPr>
          <p:nvPr/>
        </p:nvSpPr>
        <p:spPr bwMode="auto">
          <a:xfrm>
            <a:off x="6324600" y="0"/>
            <a:ext cx="25908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هل تعلم؟</a:t>
            </a:r>
            <a:endParaRPr lang="en-US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Cloud 23"/>
          <p:cNvSpPr>
            <a:spLocks noChangeArrowheads="1"/>
          </p:cNvSpPr>
          <p:nvPr/>
        </p:nvSpPr>
        <p:spPr bwMode="auto">
          <a:xfrm>
            <a:off x="0" y="0"/>
            <a:ext cx="28194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تاريخ الكنيسة</a:t>
            </a:r>
            <a:endParaRPr lang="en-US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11616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3" grpId="0"/>
      <p:bldP spid="25" grpId="0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6"/>
          <p:cNvSpPr txBox="1">
            <a:spLocks noChangeArrowheads="1"/>
          </p:cNvSpPr>
          <p:nvPr/>
        </p:nvSpPr>
        <p:spPr bwMode="auto">
          <a:xfrm>
            <a:off x="448185" y="1600200"/>
            <a:ext cx="5495415" cy="3859518"/>
          </a:xfrm>
          <a:prstGeom prst="rect">
            <a:avLst/>
          </a:prstGeom>
          <a:solidFill>
            <a:srgbClr val="E2F4F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31775" indent="-23177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>
              <a:buFont typeface="Arial" panose="020B0604020202020204" pitchFamily="34" charset="0"/>
              <a:buChar char="•"/>
            </a:pP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أول مجمع مسكوني.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عام 325 م.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دعى إليه الإمبراطور قسطنطين الأول.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بسبب بدعة: القس آريوس (ليبيا)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البدعة: السيد المسيح ليس من جوهر الآب.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البطل الرئيسي : القديس </a:t>
            </a: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أثناسيوس.</a:t>
            </a:r>
            <a:endParaRPr lang="ar-EG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عدد الأساقفة : 318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النتائج: الجزء الأول من قانون الإيمان الأرثوذكسي.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2362200" y="695980"/>
            <a:ext cx="3789820" cy="646331"/>
          </a:xfrm>
        </p:spPr>
        <p:txBody>
          <a:bodyPr wrap="none">
            <a:spAutoFit/>
          </a:bodyPr>
          <a:lstStyle/>
          <a:p>
            <a:pPr rtl="1"/>
            <a:r>
              <a:rPr lang="ar-EG" sz="3600" dirty="0" smtClean="0"/>
              <a:t>11- ما هو مجمع نيقيه؟</a:t>
            </a:r>
            <a:endParaRPr lang="en-US" sz="3600" dirty="0"/>
          </a:p>
        </p:txBody>
      </p:sp>
      <p:pic>
        <p:nvPicPr>
          <p:cNvPr id="3074" name="Picture 2" descr="http://frederic.simon1.free.fr/images/ariu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57900" y="1219200"/>
            <a:ext cx="2476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96000" y="3581400"/>
            <a:ext cx="2469801" cy="2308654"/>
          </a:xfrm>
          <a:prstGeom prst="rect">
            <a:avLst/>
          </a:prstGeom>
        </p:spPr>
      </p:pic>
      <p:sp>
        <p:nvSpPr>
          <p:cNvPr id="7" name="Cloud 6"/>
          <p:cNvSpPr>
            <a:spLocks noChangeArrowheads="1"/>
          </p:cNvSpPr>
          <p:nvPr/>
        </p:nvSpPr>
        <p:spPr bwMode="auto">
          <a:xfrm>
            <a:off x="6324600" y="0"/>
            <a:ext cx="25908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هل تعلم؟</a:t>
            </a:r>
            <a:endParaRPr lang="en-US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loud 8"/>
          <p:cNvSpPr>
            <a:spLocks noChangeArrowheads="1"/>
          </p:cNvSpPr>
          <p:nvPr/>
        </p:nvSpPr>
        <p:spPr bwMode="auto">
          <a:xfrm>
            <a:off x="0" y="0"/>
            <a:ext cx="28194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تاريخ الكنيسة</a:t>
            </a:r>
            <a:endParaRPr lang="en-US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6746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609600" y="690433"/>
            <a:ext cx="7973658" cy="646331"/>
          </a:xfrm>
        </p:spPr>
        <p:txBody>
          <a:bodyPr wrap="none">
            <a:spAutoFit/>
          </a:bodyPr>
          <a:lstStyle/>
          <a:p>
            <a:pPr rtl="1"/>
            <a:r>
              <a:rPr lang="ar-EG" sz="3600" dirty="0" smtClean="0">
                <a:latin typeface="Times New Roman" pitchFamily="18" charset="0"/>
                <a:cs typeface="Times New Roman" pitchFamily="18" charset="0"/>
              </a:rPr>
              <a:t>12- ما هو الإختلاف بين الفرق الـ 3 في مجمع نيقيه؟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3">
            <a:extLst>
              <a:ext uri="{FF2B5EF4-FFF2-40B4-BE49-F238E27FC236}">
                <a16:creationId xmlns="" xmlns:a16="http://schemas.microsoft.com/office/drawing/2014/main" id="{C2FB6E95-2076-4E0A-89E0-28945C7D8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550793"/>
            <a:ext cx="1828800" cy="461665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>
            <a:spAutoFit/>
          </a:bodyPr>
          <a:lstStyle>
            <a:lvl1pPr marL="231775" indent="-23177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45000"/>
              </a:spcAft>
            </a:pPr>
            <a:r>
              <a:rPr lang="ar-EG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الفريق اليوسابي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3">
            <a:extLst>
              <a:ext uri="{FF2B5EF4-FFF2-40B4-BE49-F238E27FC236}">
                <a16:creationId xmlns="" xmlns:a16="http://schemas.microsoft.com/office/drawing/2014/main" id="{57705635-F240-445E-9384-B949FDE1C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0" y="2044700"/>
            <a:ext cx="2921000" cy="3334759"/>
          </a:xfrm>
          <a:prstGeom prst="rect">
            <a:avLst/>
          </a:prstGeom>
          <a:solidFill>
            <a:srgbClr val="990000"/>
          </a:solidFill>
          <a:ln>
            <a:solidFill>
              <a:srgbClr val="0070C0"/>
            </a:solidFill>
          </a:ln>
          <a:extLst/>
        </p:spPr>
        <p:txBody>
          <a:bodyPr>
            <a:spAutoFit/>
          </a:bodyPr>
          <a:lstStyle>
            <a:lvl1pPr marL="231775" indent="-23177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1450" indent="-171450" algn="r" rtl="1" eaLnBrk="1" hangingPunct="1">
              <a:lnSpc>
                <a:spcPct val="100000"/>
              </a:lnSpc>
              <a:spcBef>
                <a:spcPct val="0"/>
              </a:spcBef>
              <a:spcAft>
                <a:spcPct val="45000"/>
              </a:spcAft>
              <a:buFont typeface="Arial" panose="020B0604020202020204" pitchFamily="34" charset="0"/>
              <a:buChar char="•"/>
            </a:pPr>
            <a:r>
              <a:rPr lang="ar-EG" altLang="en-US" sz="1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لم </a:t>
            </a:r>
            <a:r>
              <a:rPr lang="ar-EG" altLang="en-US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يوجد اللوغوس </a:t>
            </a:r>
            <a:r>
              <a:rPr lang="ar-EG" altLang="en-US" sz="1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مع الآب منذ الأزل</a:t>
            </a:r>
          </a:p>
          <a:p>
            <a:pPr marL="171450" indent="-171450" algn="r" rtl="1" eaLnBrk="1" hangingPunct="1">
              <a:lnSpc>
                <a:spcPct val="100000"/>
              </a:lnSpc>
              <a:spcBef>
                <a:spcPct val="0"/>
              </a:spcBef>
              <a:spcAft>
                <a:spcPct val="45000"/>
              </a:spcAft>
              <a:buFont typeface="Arial" panose="020B0604020202020204" pitchFamily="34" charset="0"/>
              <a:buChar char="•"/>
            </a:pPr>
            <a:r>
              <a:rPr lang="ar-EG" altLang="en-US" sz="1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خٌلق اللوجوس من </a:t>
            </a:r>
            <a:r>
              <a:rPr lang="ar-EG" altLang="en-US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العدم.</a:t>
            </a:r>
            <a:endParaRPr lang="ar-EG" altLang="en-US" sz="17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r" rtl="1" eaLnBrk="1" hangingPunct="1">
              <a:lnSpc>
                <a:spcPct val="100000"/>
              </a:lnSpc>
              <a:spcBef>
                <a:spcPct val="0"/>
              </a:spcBef>
              <a:spcAft>
                <a:spcPct val="45000"/>
              </a:spcAft>
              <a:buFont typeface="Arial" panose="020B0604020202020204" pitchFamily="34" charset="0"/>
              <a:buChar char="•"/>
            </a:pPr>
            <a:r>
              <a:rPr lang="ar-EG" altLang="en-US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ليس اللوغوس </a:t>
            </a:r>
            <a:r>
              <a:rPr lang="ar-EG" altLang="en-US" sz="1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ابناُ للآب بحسب </a:t>
            </a:r>
            <a:r>
              <a:rPr lang="ar-EG" altLang="en-US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الطبيعة.</a:t>
            </a:r>
            <a:endParaRPr lang="ar-EG" altLang="en-US" sz="17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r" rtl="1" eaLnBrk="1" hangingPunct="1">
              <a:lnSpc>
                <a:spcPct val="100000"/>
              </a:lnSpc>
              <a:spcBef>
                <a:spcPct val="0"/>
              </a:spcBef>
              <a:spcAft>
                <a:spcPct val="45000"/>
              </a:spcAft>
              <a:buFont typeface="Arial" panose="020B0604020202020204" pitchFamily="34" charset="0"/>
              <a:buChar char="•"/>
            </a:pPr>
            <a:r>
              <a:rPr lang="ar-EG" altLang="en-US" sz="18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الابن من جوهر مختلف عن جوهر </a:t>
            </a:r>
            <a:r>
              <a:rPr lang="ar-EG" altLang="en-US" sz="1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الآب.</a:t>
            </a:r>
            <a:endParaRPr lang="ar-EG" altLang="en-US" sz="18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r" rtl="1" eaLnBrk="1" hangingPunct="1">
              <a:lnSpc>
                <a:spcPct val="100000"/>
              </a:lnSpc>
              <a:spcBef>
                <a:spcPct val="0"/>
              </a:spcBef>
              <a:spcAft>
                <a:spcPct val="45000"/>
              </a:spcAft>
              <a:buFont typeface="Arial" panose="020B0604020202020204" pitchFamily="34" charset="0"/>
              <a:buChar char="•"/>
            </a:pPr>
            <a:r>
              <a:rPr lang="ar-EG" altLang="en-US" sz="1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بدأ اللوجوس بالوجود بفعل إرادة </a:t>
            </a:r>
            <a:r>
              <a:rPr lang="ar-EG" altLang="en-US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الآب.</a:t>
            </a:r>
            <a:endParaRPr lang="ar-EG" altLang="en-US" sz="17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r" rtl="1" eaLnBrk="1" hangingPunct="1">
              <a:lnSpc>
                <a:spcPct val="100000"/>
              </a:lnSpc>
              <a:spcBef>
                <a:spcPct val="0"/>
              </a:spcBef>
              <a:spcAft>
                <a:spcPct val="45000"/>
              </a:spcAft>
              <a:buFont typeface="Arial" panose="020B0604020202020204" pitchFamily="34" charset="0"/>
              <a:buChar char="•"/>
            </a:pPr>
            <a:r>
              <a:rPr lang="ar-EG" altLang="en-US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يخضع اللوغوس </a:t>
            </a:r>
            <a:r>
              <a:rPr lang="ar-EG" altLang="en-US" sz="1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بطبيعته للتغيير جسدياُ و </a:t>
            </a:r>
            <a:r>
              <a:rPr lang="ar-EG" altLang="en-US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أخلاقياً.</a:t>
            </a:r>
            <a:endParaRPr lang="ar-EG" altLang="en-US" sz="17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6C84357-FD93-43DA-A3D8-092BC16EF2D6}"/>
              </a:ext>
            </a:extLst>
          </p:cNvPr>
          <p:cNvSpPr/>
          <p:nvPr/>
        </p:nvSpPr>
        <p:spPr>
          <a:xfrm>
            <a:off x="6518471" y="5436513"/>
            <a:ext cx="1568058" cy="43088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l-GR" dirty="0" err="1">
                <a:solidFill>
                  <a:srgbClr val="222222"/>
                </a:solidFill>
              </a:rPr>
              <a:t>ἑτεροούσιος</a:t>
            </a:r>
            <a:endParaRPr lang="ar-EG" dirty="0"/>
          </a:p>
        </p:txBody>
      </p:sp>
      <p:sp>
        <p:nvSpPr>
          <p:cNvPr id="9" name="Text Box 13">
            <a:extLst>
              <a:ext uri="{FF2B5EF4-FFF2-40B4-BE49-F238E27FC236}">
                <a16:creationId xmlns="" xmlns:a16="http://schemas.microsoft.com/office/drawing/2014/main" id="{4A654D64-92EF-44A3-81F3-0A776553D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600" y="1524000"/>
            <a:ext cx="2362200" cy="451022"/>
          </a:xfrm>
          <a:prstGeom prst="rect">
            <a:avLst/>
          </a:prstGeom>
          <a:solidFill>
            <a:srgbClr val="990000"/>
          </a:solidFill>
          <a:ln>
            <a:noFill/>
          </a:ln>
          <a:extLst/>
        </p:spPr>
        <p:txBody>
          <a:bodyPr/>
          <a:lstStyle>
            <a:lvl1pPr marL="231775" indent="-23177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45000"/>
              </a:spcAft>
            </a:pPr>
            <a:r>
              <a:rPr lang="ar-EG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الفريق الأريوسي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3">
            <a:extLst>
              <a:ext uri="{FF2B5EF4-FFF2-40B4-BE49-F238E27FC236}">
                <a16:creationId xmlns="" xmlns:a16="http://schemas.microsoft.com/office/drawing/2014/main" id="{85666876-7B22-42CB-A58A-81E58EF67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097679"/>
            <a:ext cx="2590800" cy="2682273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231775" indent="-23177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1450" indent="-171450" algn="r" rtl="1" eaLnBrk="1" hangingPunct="1">
              <a:lnSpc>
                <a:spcPct val="100000"/>
              </a:lnSpc>
              <a:spcBef>
                <a:spcPct val="0"/>
              </a:spcBef>
              <a:spcAft>
                <a:spcPct val="45000"/>
              </a:spcAft>
              <a:buFont typeface="Arial" panose="020B0604020202020204" pitchFamily="34" charset="0"/>
              <a:buChar char="•"/>
            </a:pPr>
            <a:r>
              <a:rPr lang="ar-EG" alt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الابن مولود من </a:t>
            </a:r>
            <a:r>
              <a:rPr lang="ar-EG" alt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الآب.</a:t>
            </a:r>
            <a:endParaRPr lang="ar-EG" altLang="en-US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r" rtl="1" eaLnBrk="1" hangingPunct="1">
              <a:lnSpc>
                <a:spcPct val="100000"/>
              </a:lnSpc>
              <a:spcBef>
                <a:spcPct val="0"/>
              </a:spcBef>
              <a:spcAft>
                <a:spcPct val="45000"/>
              </a:spcAft>
              <a:buFont typeface="Arial" panose="020B0604020202020204" pitchFamily="34" charset="0"/>
              <a:buChar char="•"/>
            </a:pPr>
            <a:r>
              <a:rPr lang="ar-EG" alt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ولاده الابن من الآب ليست </a:t>
            </a:r>
            <a:r>
              <a:rPr lang="ar-EG" alt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أزلية.</a:t>
            </a:r>
            <a:endParaRPr lang="ar-EG" altLang="en-US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r" rtl="1" eaLnBrk="1" hangingPunct="1">
              <a:lnSpc>
                <a:spcPct val="100000"/>
              </a:lnSpc>
              <a:spcBef>
                <a:spcPct val="0"/>
              </a:spcBef>
              <a:spcAft>
                <a:spcPct val="45000"/>
              </a:spcAft>
              <a:buFont typeface="Arial" panose="020B0604020202020204" pitchFamily="34" charset="0"/>
              <a:buChar char="•"/>
            </a:pPr>
            <a:r>
              <a:rPr lang="ar-EG" altLang="en-US" sz="18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الابن من جوهر مشابه لجوهر </a:t>
            </a:r>
            <a:r>
              <a:rPr lang="ar-EG" altLang="en-US" sz="1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الآب.</a:t>
            </a:r>
          </a:p>
          <a:p>
            <a:pPr marL="171450" indent="-171450" algn="r" rtl="1" eaLnBrk="1" hangingPunct="1">
              <a:lnSpc>
                <a:spcPct val="100000"/>
              </a:lnSpc>
              <a:spcBef>
                <a:spcPct val="0"/>
              </a:spcBef>
              <a:spcAft>
                <a:spcPct val="45000"/>
              </a:spcAft>
              <a:buFont typeface="Arial" panose="020B0604020202020204" pitchFamily="34" charset="0"/>
              <a:buChar char="•"/>
            </a:pPr>
            <a:r>
              <a:rPr lang="ar-EG" alt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الابن ليس مجرد انسان بل كائن اسمى من الطبيعة </a:t>
            </a:r>
            <a:r>
              <a:rPr lang="ar-EG" alt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البشرية.</a:t>
            </a:r>
            <a:endParaRPr lang="ar-EG" altLang="en-US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EB5B2E7-A587-44CC-BCF7-276988779241}"/>
              </a:ext>
            </a:extLst>
          </p:cNvPr>
          <p:cNvSpPr/>
          <p:nvPr/>
        </p:nvSpPr>
        <p:spPr>
          <a:xfrm>
            <a:off x="3733800" y="5462737"/>
            <a:ext cx="1441420" cy="40466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l-GR" dirty="0" err="1"/>
              <a:t>ὁμοιούσιος</a:t>
            </a:r>
            <a:endParaRPr lang="ar-EG" dirty="0"/>
          </a:p>
        </p:txBody>
      </p:sp>
      <p:sp>
        <p:nvSpPr>
          <p:cNvPr id="12" name="Text Box 13">
            <a:extLst>
              <a:ext uri="{FF2B5EF4-FFF2-40B4-BE49-F238E27FC236}">
                <a16:creationId xmlns="" xmlns:a16="http://schemas.microsoft.com/office/drawing/2014/main" id="{6D2FB6ED-1869-4DEE-8710-9FD37BFA6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55578"/>
            <a:ext cx="2362200" cy="461665"/>
          </a:xfrm>
          <a:prstGeom prst="rect">
            <a:avLst/>
          </a:prstGeom>
          <a:solidFill>
            <a:srgbClr val="28891B"/>
          </a:solidFill>
          <a:ln>
            <a:noFill/>
          </a:ln>
          <a:extLst/>
        </p:spPr>
        <p:txBody>
          <a:bodyPr>
            <a:spAutoFit/>
          </a:bodyPr>
          <a:lstStyle>
            <a:lvl1pPr marL="231775" indent="-23177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45000"/>
              </a:spcAft>
            </a:pPr>
            <a:r>
              <a:rPr lang="ar-EG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الفريق الأرثوذكسي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3">
            <a:extLst>
              <a:ext uri="{FF2B5EF4-FFF2-40B4-BE49-F238E27FC236}">
                <a16:creationId xmlns="" xmlns:a16="http://schemas.microsoft.com/office/drawing/2014/main" id="{EBDBC70C-C82E-48E3-8C82-210B15C72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2098271"/>
            <a:ext cx="2540000" cy="2796150"/>
          </a:xfrm>
          <a:prstGeom prst="rect">
            <a:avLst/>
          </a:prstGeom>
          <a:solidFill>
            <a:srgbClr val="28891B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231775" indent="-23177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ct val="100000"/>
              </a:lnSpc>
              <a:spcBef>
                <a:spcPct val="0"/>
              </a:spcBef>
              <a:spcAft>
                <a:spcPct val="45000"/>
              </a:spcAft>
              <a:buFont typeface="Arial" panose="020B0604020202020204" pitchFamily="34" charset="0"/>
              <a:buChar char="•"/>
            </a:pPr>
            <a:r>
              <a:rPr lang="ar-EG" alt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وُجد اللوغوس </a:t>
            </a:r>
            <a:r>
              <a:rPr lang="ar-EG" alt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مع الآب منذ </a:t>
            </a:r>
            <a:r>
              <a:rPr lang="ar-EG" alt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الأزل.</a:t>
            </a:r>
            <a:endParaRPr lang="ar-EG" alt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>
              <a:lnSpc>
                <a:spcPct val="100000"/>
              </a:lnSpc>
              <a:spcBef>
                <a:spcPct val="0"/>
              </a:spcBef>
              <a:spcAft>
                <a:spcPct val="45000"/>
              </a:spcAft>
              <a:buFont typeface="Arial" panose="020B0604020202020204" pitchFamily="34" charset="0"/>
              <a:buChar char="•"/>
            </a:pPr>
            <a:r>
              <a:rPr lang="ar-EG" alt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اللوغوس </a:t>
            </a:r>
            <a:r>
              <a:rPr lang="ar-EG" alt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غير مخلوق بل مولود من الآب وانه خالق كل </a:t>
            </a:r>
            <a:r>
              <a:rPr lang="ar-EG" alt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شىء.</a:t>
            </a:r>
            <a:endParaRPr lang="ar-EG" alt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>
              <a:lnSpc>
                <a:spcPct val="100000"/>
              </a:lnSpc>
              <a:spcBef>
                <a:spcPct val="0"/>
              </a:spcBef>
              <a:spcAft>
                <a:spcPct val="45000"/>
              </a:spcAft>
              <a:buFont typeface="Arial" panose="020B0604020202020204" pitchFamily="34" charset="0"/>
              <a:buChar char="•"/>
            </a:pPr>
            <a:r>
              <a:rPr lang="ar-EG" altLang="en-US" sz="18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الابن من نفس جوهر </a:t>
            </a:r>
            <a:r>
              <a:rPr lang="ar-EG" altLang="en-US" sz="1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الآب.</a:t>
            </a:r>
            <a:endParaRPr lang="ar-EG" altLang="en-US" sz="18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>
              <a:lnSpc>
                <a:spcPct val="100000"/>
              </a:lnSpc>
              <a:spcBef>
                <a:spcPct val="0"/>
              </a:spcBef>
              <a:spcAft>
                <a:spcPct val="45000"/>
              </a:spcAft>
              <a:buFont typeface="Arial" panose="020B0604020202020204" pitchFamily="34" charset="0"/>
              <a:buChar char="•"/>
            </a:pPr>
            <a:r>
              <a:rPr lang="ar-EG" alt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اللوغوس </a:t>
            </a:r>
            <a:r>
              <a:rPr lang="ar-EG" alt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ابن الله بحسب الطبيعة وليس </a:t>
            </a:r>
            <a:r>
              <a:rPr lang="ar-EG" alt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بالتبني.</a:t>
            </a:r>
            <a:endParaRPr lang="ar-EG" alt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>
              <a:lnSpc>
                <a:spcPct val="100000"/>
              </a:lnSpc>
              <a:spcBef>
                <a:spcPct val="0"/>
              </a:spcBef>
              <a:spcAft>
                <a:spcPct val="45000"/>
              </a:spcAft>
              <a:buFont typeface="Arial" panose="020B0604020202020204" pitchFamily="34" charset="0"/>
              <a:buChar char="•"/>
            </a:pPr>
            <a:r>
              <a:rPr lang="ar-EG" alt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لا يخضع اللوغوس بطبيعته الإلهية لا للتغيير ولا </a:t>
            </a:r>
            <a:r>
              <a:rPr lang="ar-EG" alt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للألم.</a:t>
            </a:r>
            <a:endParaRPr lang="ar-EG" alt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76BD522-86A3-4D20-87B6-F1F8C8B2E8AE}"/>
              </a:ext>
            </a:extLst>
          </p:cNvPr>
          <p:cNvSpPr/>
          <p:nvPr/>
        </p:nvSpPr>
        <p:spPr>
          <a:xfrm>
            <a:off x="838200" y="5462737"/>
            <a:ext cx="1383712" cy="40466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l-GR" dirty="0" err="1"/>
              <a:t>ὁμοούσιος</a:t>
            </a:r>
            <a:endParaRPr lang="ar-EG" dirty="0"/>
          </a:p>
        </p:txBody>
      </p:sp>
      <p:sp>
        <p:nvSpPr>
          <p:cNvPr id="16" name="Cloud 15"/>
          <p:cNvSpPr>
            <a:spLocks noChangeArrowheads="1"/>
          </p:cNvSpPr>
          <p:nvPr/>
        </p:nvSpPr>
        <p:spPr bwMode="auto">
          <a:xfrm>
            <a:off x="6324600" y="0"/>
            <a:ext cx="25908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هل تعلم؟</a:t>
            </a:r>
            <a:endParaRPr lang="en-US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loud 16"/>
          <p:cNvSpPr>
            <a:spLocks noChangeArrowheads="1"/>
          </p:cNvSpPr>
          <p:nvPr/>
        </p:nvSpPr>
        <p:spPr bwMode="auto">
          <a:xfrm>
            <a:off x="0" y="0"/>
            <a:ext cx="28194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تاريخ الكنيسة</a:t>
            </a:r>
            <a:endParaRPr lang="en-US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089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7" grpId="0" animBg="1" autoUpdateAnimBg="0"/>
      <p:bldP spid="2" grpId="0" animBg="1"/>
      <p:bldP spid="9" grpId="0" animBg="1" autoUpdateAnimBg="0"/>
      <p:bldP spid="10" grpId="0" animBg="1" autoUpdateAnimBg="0"/>
      <p:bldP spid="11" grpId="0" animBg="1"/>
      <p:bldP spid="12" grpId="0" animBg="1" autoUpdateAnimBg="0"/>
      <p:bldP spid="13" grpId="0" animBg="1" autoUpdateAnimBg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688339" y="725269"/>
            <a:ext cx="5626861" cy="646331"/>
          </a:xfrm>
        </p:spPr>
        <p:txBody>
          <a:bodyPr wrap="none">
            <a:spAutoFit/>
          </a:bodyPr>
          <a:lstStyle/>
          <a:p>
            <a:pPr algn="l"/>
            <a:r>
              <a:rPr lang="ar-EG" sz="3600" dirty="0" smtClean="0"/>
              <a:t>13- كم مره نُفيَ القديس </a:t>
            </a:r>
            <a:r>
              <a:rPr lang="ar-EG" sz="3600" dirty="0" smtClean="0"/>
              <a:t>أثناسيوس؟</a:t>
            </a:r>
            <a:endParaRPr lang="en-US" sz="3600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023FBA0A-5079-4D7A-A947-7FB8E6ADCC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00710908"/>
              </p:ext>
            </p:extLst>
          </p:nvPr>
        </p:nvGraphicFramePr>
        <p:xfrm>
          <a:off x="838200" y="1905000"/>
          <a:ext cx="7620000" cy="323691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540000">
                  <a:extLst>
                    <a:ext uri="{9D8B030D-6E8A-4147-A177-3AD203B41FA5}">
                      <a16:colId xmlns="" xmlns:a16="http://schemas.microsoft.com/office/drawing/2014/main" val="2226332733"/>
                    </a:ext>
                  </a:extLst>
                </a:gridCol>
                <a:gridCol w="2540000">
                  <a:extLst>
                    <a:ext uri="{9D8B030D-6E8A-4147-A177-3AD203B41FA5}">
                      <a16:colId xmlns="" xmlns:a16="http://schemas.microsoft.com/office/drawing/2014/main" val="1686460107"/>
                    </a:ext>
                  </a:extLst>
                </a:gridCol>
                <a:gridCol w="2540000">
                  <a:extLst>
                    <a:ext uri="{9D8B030D-6E8A-4147-A177-3AD203B41FA5}">
                      <a16:colId xmlns="" xmlns:a16="http://schemas.microsoft.com/office/drawing/2014/main" val="524336873"/>
                    </a:ext>
                  </a:extLst>
                </a:gridCol>
              </a:tblGrid>
              <a:tr h="519668">
                <a:tc>
                  <a:txBody>
                    <a:bodyPr/>
                    <a:lstStyle/>
                    <a:p>
                      <a:pPr algn="ctr" rtl="1"/>
                      <a:r>
                        <a:rPr lang="ar-EG" dirty="0">
                          <a:solidFill>
                            <a:schemeClr val="bg1"/>
                          </a:solidFill>
                        </a:rPr>
                        <a:t>الامبراطور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dirty="0"/>
                        <a:t>التاريخ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dirty="0"/>
                        <a:t>المنفى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36241637"/>
                  </a:ext>
                </a:extLst>
              </a:tr>
              <a:tr h="519668">
                <a:tc>
                  <a:txBody>
                    <a:bodyPr/>
                    <a:lstStyle/>
                    <a:p>
                      <a:pPr algn="ctr" rtl="1"/>
                      <a:r>
                        <a:rPr lang="ar-EG" sz="1600" dirty="0">
                          <a:solidFill>
                            <a:schemeClr val="tx1"/>
                          </a:solidFill>
                        </a:rPr>
                        <a:t>قسطنطين الكبير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1600" dirty="0"/>
                        <a:t>328-337 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1600" dirty="0"/>
                        <a:t>تريف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47654181"/>
                  </a:ext>
                </a:extLst>
              </a:tr>
              <a:tr h="519668">
                <a:tc>
                  <a:txBody>
                    <a:bodyPr/>
                    <a:lstStyle/>
                    <a:p>
                      <a:pPr algn="ctr" rtl="1"/>
                      <a:r>
                        <a:rPr lang="ar-EG" sz="1600" dirty="0" smtClean="0"/>
                        <a:t>قنسطنس</a:t>
                      </a:r>
                      <a:endParaRPr lang="ar-E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1600" dirty="0"/>
                        <a:t>339-346 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1600" dirty="0"/>
                        <a:t>روما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30005943"/>
                  </a:ext>
                </a:extLst>
              </a:tr>
              <a:tr h="519668">
                <a:tc>
                  <a:txBody>
                    <a:bodyPr/>
                    <a:lstStyle/>
                    <a:p>
                      <a:pPr algn="ctr" rtl="1"/>
                      <a:r>
                        <a:rPr lang="ar-EG" sz="1600" dirty="0" smtClean="0"/>
                        <a:t>قنسطنس</a:t>
                      </a:r>
                      <a:endParaRPr lang="ar-E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1600" dirty="0"/>
                        <a:t>356-362 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1600" dirty="0"/>
                        <a:t>صحراء مصر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98103472"/>
                  </a:ext>
                </a:extLst>
              </a:tr>
              <a:tr h="556222">
                <a:tc>
                  <a:txBody>
                    <a:bodyPr/>
                    <a:lstStyle/>
                    <a:p>
                      <a:pPr algn="ctr" rtl="1"/>
                      <a:r>
                        <a:rPr lang="ar-EG" sz="1600" dirty="0" smtClean="0"/>
                        <a:t>يوليان</a:t>
                      </a:r>
                      <a:endParaRPr lang="ar-E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1600" dirty="0"/>
                        <a:t>362-363 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600" dirty="0"/>
                        <a:t>صحراء مصر</a:t>
                      </a:r>
                    </a:p>
                    <a:p>
                      <a:pPr algn="ctr" rtl="1"/>
                      <a:endParaRPr lang="ar-EG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64197642"/>
                  </a:ext>
                </a:extLst>
              </a:tr>
              <a:tr h="556222">
                <a:tc>
                  <a:txBody>
                    <a:bodyPr/>
                    <a:lstStyle/>
                    <a:p>
                      <a:pPr algn="ctr" rtl="1"/>
                      <a:r>
                        <a:rPr lang="ar-EG" sz="1600" dirty="0" smtClean="0"/>
                        <a:t>فالنس</a:t>
                      </a:r>
                      <a:endParaRPr lang="ar-E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1600" dirty="0"/>
                        <a:t>365-366 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600" dirty="0"/>
                        <a:t>صحراء مصر</a:t>
                      </a:r>
                    </a:p>
                    <a:p>
                      <a:pPr algn="ctr" rtl="1"/>
                      <a:endParaRPr lang="ar-EG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52414693"/>
                  </a:ext>
                </a:extLst>
              </a:tr>
            </a:tbl>
          </a:graphicData>
        </a:graphic>
      </p:graphicFrame>
      <p:sp>
        <p:nvSpPr>
          <p:cNvPr id="5" name="Cloud 4"/>
          <p:cNvSpPr>
            <a:spLocks noChangeArrowheads="1"/>
          </p:cNvSpPr>
          <p:nvPr/>
        </p:nvSpPr>
        <p:spPr bwMode="auto">
          <a:xfrm>
            <a:off x="6324600" y="0"/>
            <a:ext cx="25908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هل تعلم؟</a:t>
            </a:r>
            <a:endParaRPr lang="en-US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5"/>
          <p:cNvSpPr>
            <a:spLocks noChangeArrowheads="1"/>
          </p:cNvSpPr>
          <p:nvPr/>
        </p:nvSpPr>
        <p:spPr bwMode="auto">
          <a:xfrm>
            <a:off x="0" y="0"/>
            <a:ext cx="28194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تاريخ الكنيسة</a:t>
            </a:r>
            <a:endParaRPr lang="en-US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90309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6"/>
          <p:cNvSpPr txBox="1">
            <a:spLocks noChangeArrowheads="1"/>
          </p:cNvSpPr>
          <p:nvPr/>
        </p:nvSpPr>
        <p:spPr bwMode="auto">
          <a:xfrm>
            <a:off x="486772" y="1447800"/>
            <a:ext cx="5609228" cy="4339650"/>
          </a:xfrm>
          <a:prstGeom prst="rect">
            <a:avLst/>
          </a:prstGeom>
          <a:solidFill>
            <a:srgbClr val="E2F4F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31775" indent="-23177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>
              <a:buFont typeface="Arial" panose="020B0604020202020204" pitchFamily="34" charset="0"/>
              <a:buChar char="•"/>
            </a:pP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ثاني مجمع مسكوني.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عام 381 م.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دعى إليه الإمبراطور ثيئودوسيوس.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بسبب بدعة مكدونيوس أسقف القسطنطينية.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البدعة: الروح القدس ليس مساو لله.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البطل الرئيسي: القديس غريغوريوس الثيؤلوغوس / </a:t>
            </a:r>
          </a:p>
          <a:p>
            <a:pPr algn="r" rtl="1"/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و البابا تيموثاوس الـ 22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عدد الأساقفة : 150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النتائج: الجزء الثاني من قانون الإيمان الأرثوذكسي.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931650" y="725269"/>
            <a:ext cx="4926350" cy="646331"/>
          </a:xfrm>
        </p:spPr>
        <p:txBody>
          <a:bodyPr wrap="none">
            <a:spAutoFit/>
          </a:bodyPr>
          <a:lstStyle/>
          <a:p>
            <a:pPr rtl="1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EG" sz="3600" dirty="0" smtClean="0">
                <a:latin typeface="Times New Roman" pitchFamily="18" charset="0"/>
                <a:cs typeface="Times New Roman" pitchFamily="18" charset="0"/>
              </a:rPr>
              <a:t>14- ما هو مجمع </a:t>
            </a:r>
            <a:r>
              <a:rPr lang="ar-EG" sz="3600" dirty="0" smtClean="0">
                <a:latin typeface="Times New Roman" pitchFamily="18" charset="0"/>
                <a:cs typeface="Times New Roman" pitchFamily="18" charset="0"/>
              </a:rPr>
              <a:t>القسطنطينية؟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7418900-5C55-43A0-933A-1D08C61174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61670" y="3757484"/>
            <a:ext cx="1944130" cy="1943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4E373E8-6EE6-4719-806C-7DA58D28730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61670" y="1447800"/>
            <a:ext cx="1944130" cy="2004884"/>
          </a:xfrm>
          <a:prstGeom prst="rect">
            <a:avLst/>
          </a:prstGeom>
        </p:spPr>
      </p:pic>
      <p:sp>
        <p:nvSpPr>
          <p:cNvPr id="10" name="Cloud 9"/>
          <p:cNvSpPr>
            <a:spLocks noChangeArrowheads="1"/>
          </p:cNvSpPr>
          <p:nvPr/>
        </p:nvSpPr>
        <p:spPr bwMode="auto">
          <a:xfrm>
            <a:off x="6324600" y="0"/>
            <a:ext cx="25908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هل تعلم؟</a:t>
            </a:r>
            <a:endParaRPr lang="en-US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loud 10"/>
          <p:cNvSpPr>
            <a:spLocks noChangeArrowheads="1"/>
          </p:cNvSpPr>
          <p:nvPr/>
        </p:nvSpPr>
        <p:spPr bwMode="auto">
          <a:xfrm>
            <a:off x="0" y="0"/>
            <a:ext cx="28194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تاريخ الكنيسة</a:t>
            </a:r>
            <a:endParaRPr lang="en-US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53979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2124297" y="685800"/>
            <a:ext cx="4047903" cy="646331"/>
          </a:xfr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EG" sz="3600" dirty="0" smtClean="0">
                <a:latin typeface="Times New Roman" pitchFamily="18" charset="0"/>
                <a:cs typeface="Times New Roman" pitchFamily="18" charset="0"/>
              </a:rPr>
              <a:t>15- ما هو مجمع أفسس؟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7B966D9-C2FA-4B86-9E39-E6C1973B39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53200" y="1295400"/>
            <a:ext cx="1704975" cy="17576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D650321-3879-4543-AF9E-D4FC8F26C35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53199" y="3387440"/>
            <a:ext cx="1704975" cy="2537110"/>
          </a:xfrm>
          <a:prstGeom prst="rect">
            <a:avLst/>
          </a:prstGeom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85800" y="1447800"/>
            <a:ext cx="5604419" cy="4339650"/>
          </a:xfrm>
          <a:prstGeom prst="rect">
            <a:avLst/>
          </a:prstGeom>
          <a:solidFill>
            <a:srgbClr val="E2F4F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31775" indent="-23177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>
              <a:buFont typeface="Arial" panose="020B0604020202020204" pitchFamily="34" charset="0"/>
              <a:buChar char="•"/>
            </a:pP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ثالث مجمع مسكوني.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عام 431 م.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دعى إليه الإمبراطور ثيئودوسيوس الثاني.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بسبب بدعة نسطور بطريرك القسطنطينية.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البدعة: السيد المسيح له </a:t>
            </a: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طبيعتين؛ </a:t>
            </a:r>
            <a:endParaRPr lang="ar-EG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/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(السيدة العذراء ليست والدة الإله)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البطل الرئيسي: البابا كيرلس عمود الدين الـبطرك 24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عدد الأساقفة : 200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النتائج: 12 حرم ضد نسطور.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loud 10"/>
          <p:cNvSpPr>
            <a:spLocks noChangeArrowheads="1"/>
          </p:cNvSpPr>
          <p:nvPr/>
        </p:nvSpPr>
        <p:spPr bwMode="auto">
          <a:xfrm>
            <a:off x="6324600" y="0"/>
            <a:ext cx="25908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هل تعلم؟</a:t>
            </a:r>
            <a:endParaRPr lang="en-US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11"/>
          <p:cNvSpPr>
            <a:spLocks noChangeArrowheads="1"/>
          </p:cNvSpPr>
          <p:nvPr/>
        </p:nvSpPr>
        <p:spPr bwMode="auto">
          <a:xfrm>
            <a:off x="0" y="0"/>
            <a:ext cx="28194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تاريخ الكنيسة</a:t>
            </a:r>
            <a:endParaRPr lang="en-US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94724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695" y="725269"/>
            <a:ext cx="5864105" cy="646331"/>
          </a:xfrm>
        </p:spPr>
        <p:txBody>
          <a:bodyPr wrap="none">
            <a:spAutoFit/>
          </a:bodyPr>
          <a:lstStyle/>
          <a:p>
            <a:r>
              <a:rPr lang="ar-EG" altLang="en-US" sz="3600" dirty="0" smtClean="0">
                <a:latin typeface="Times New Roman" pitchFamily="18" charset="0"/>
                <a:cs typeface="Times New Roman" pitchFamily="18" charset="0"/>
              </a:rPr>
              <a:t>16- ما هي الأشكال الرئيسية للرهبنة؟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FC7BE88-30A9-4C40-B4EB-DCB5F32AAD25}"/>
              </a:ext>
            </a:extLst>
          </p:cNvPr>
          <p:cNvSpPr/>
          <p:nvPr/>
        </p:nvSpPr>
        <p:spPr>
          <a:xfrm>
            <a:off x="6172200" y="1905000"/>
            <a:ext cx="2438399" cy="52956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2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الرهبنة النسكية</a:t>
            </a:r>
            <a:endParaRPr lang="en-US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3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A862D13-27B5-42BF-9E4C-0697F54B7E53}"/>
              </a:ext>
            </a:extLst>
          </p:cNvPr>
          <p:cNvSpPr/>
          <p:nvPr/>
        </p:nvSpPr>
        <p:spPr>
          <a:xfrm>
            <a:off x="3348791" y="1905000"/>
            <a:ext cx="2438399" cy="52956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رهبنة الشركة</a:t>
            </a:r>
            <a:endParaRPr lang="en-US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3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5032C50-016E-49C6-A5E7-C55D4D2A304B}"/>
              </a:ext>
            </a:extLst>
          </p:cNvPr>
          <p:cNvSpPr/>
          <p:nvPr/>
        </p:nvSpPr>
        <p:spPr>
          <a:xfrm>
            <a:off x="529390" y="1905000"/>
            <a:ext cx="2438399" cy="52956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2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رهبنة التجمعات</a:t>
            </a:r>
            <a:endParaRPr lang="en-US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3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Rectangular Callout 3">
            <a:extLst>
              <a:ext uri="{FF2B5EF4-FFF2-40B4-BE49-F238E27FC236}">
                <a16:creationId xmlns="" xmlns:a16="http://schemas.microsoft.com/office/drawing/2014/main" id="{B6A44007-05A7-4996-AF75-567BB4FB6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8190" y="2438400"/>
            <a:ext cx="2442410" cy="762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EG" altLang="en-US" b="1" dirty="0" smtClean="0">
                <a:solidFill>
                  <a:schemeClr val="bg1"/>
                </a:solidFill>
              </a:rPr>
              <a:t>بدأها القديس الأنبا أنطونيوس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9" name="Rectangular Callout 3">
            <a:extLst>
              <a:ext uri="{FF2B5EF4-FFF2-40B4-BE49-F238E27FC236}">
                <a16:creationId xmlns="" xmlns:a16="http://schemas.microsoft.com/office/drawing/2014/main" id="{AA13EC07-42EB-4589-9540-6FDEC6CD2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4780" y="2438400"/>
            <a:ext cx="2442410" cy="762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EG" altLang="en-US" b="1" dirty="0" smtClean="0">
                <a:solidFill>
                  <a:schemeClr val="bg1"/>
                </a:solidFill>
              </a:rPr>
              <a:t>بدأها القديس الأنبا باخوميوس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" name="Rectangular Callout 3">
            <a:extLst>
              <a:ext uri="{FF2B5EF4-FFF2-40B4-BE49-F238E27FC236}">
                <a16:creationId xmlns="" xmlns:a16="http://schemas.microsoft.com/office/drawing/2014/main" id="{C74A5532-7A73-4BE5-8445-5557A4F00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380" y="2438400"/>
            <a:ext cx="2442410" cy="762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EG" altLang="en-US" b="1" dirty="0" smtClean="0">
                <a:solidFill>
                  <a:schemeClr val="bg1"/>
                </a:solidFill>
              </a:rPr>
              <a:t>بدأها القديس مكاريوس و القديس أمونيوس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799D5-364E-4913-9451-677813F2CF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72200" y="3352800"/>
            <a:ext cx="2438399" cy="2514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8B5274B-DB24-4FFB-9C5D-9D38ECD66F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48791" y="3352800"/>
            <a:ext cx="2438399" cy="2514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C9E0613-F0A1-417C-95F8-AA3F2A7B393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7516" y="3352799"/>
            <a:ext cx="2390273" cy="2514600"/>
          </a:xfrm>
          <a:prstGeom prst="rect">
            <a:avLst/>
          </a:prstGeom>
        </p:spPr>
      </p:pic>
      <p:sp>
        <p:nvSpPr>
          <p:cNvPr id="15" name="Cloud 14"/>
          <p:cNvSpPr>
            <a:spLocks noChangeArrowheads="1"/>
          </p:cNvSpPr>
          <p:nvPr/>
        </p:nvSpPr>
        <p:spPr bwMode="auto">
          <a:xfrm>
            <a:off x="6324600" y="0"/>
            <a:ext cx="25908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هل تعلم؟</a:t>
            </a:r>
            <a:endParaRPr lang="en-US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loud 15"/>
          <p:cNvSpPr>
            <a:spLocks noChangeArrowheads="1"/>
          </p:cNvSpPr>
          <p:nvPr/>
        </p:nvSpPr>
        <p:spPr bwMode="auto">
          <a:xfrm>
            <a:off x="0" y="0"/>
            <a:ext cx="28194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تاريخ الكنيسة</a:t>
            </a:r>
            <a:endParaRPr lang="en-US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0249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5867400" y="1371600"/>
            <a:ext cx="2743200" cy="701469"/>
          </a:xfrm>
          <a:prstGeom prst="round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3200" b="1" dirty="0" smtClean="0">
                <a:solidFill>
                  <a:schemeClr val="bg1"/>
                </a:solidFill>
              </a:rPr>
              <a:t>القديسة سنكلتيكى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ular Callout 4"/>
          <p:cNvSpPr>
            <a:spLocks noChangeArrowheads="1"/>
          </p:cNvSpPr>
          <p:nvPr/>
        </p:nvSpPr>
        <p:spPr bwMode="auto">
          <a:xfrm>
            <a:off x="3429000" y="2133600"/>
            <a:ext cx="5257800" cy="3657600"/>
          </a:xfrm>
          <a:prstGeom prst="rect">
            <a:avLst/>
          </a:prstGeom>
          <a:solidFill>
            <a:srgbClr val="B8D9E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EG" sz="3200" b="1" dirty="0" smtClean="0">
                <a:latin typeface="Times New Roman" pitchFamily="18" charset="0"/>
                <a:cs typeface="Times New Roman" pitchFamily="18" charset="0"/>
              </a:rPr>
              <a:t>ولدت في القرن الثالث و تنيحت حوالي 350 م.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EG" sz="3200" b="1" dirty="0" smtClean="0">
                <a:latin typeface="Times New Roman" pitchFamily="18" charset="0"/>
                <a:cs typeface="Times New Roman" pitchFamily="18" charset="0"/>
              </a:rPr>
              <a:t>من مقدونيا (اليونان)، و إنتقلت مع </a:t>
            </a:r>
            <a:r>
              <a:rPr lang="ar-EG" sz="3200" b="1" dirty="0" smtClean="0">
                <a:latin typeface="Times New Roman" pitchFamily="18" charset="0"/>
                <a:cs typeface="Times New Roman" pitchFamily="18" charset="0"/>
              </a:rPr>
              <a:t>أسرتها </a:t>
            </a:r>
            <a:r>
              <a:rPr lang="ar-EG" sz="3200" b="1" dirty="0" smtClean="0">
                <a:latin typeface="Times New Roman" pitchFamily="18" charset="0"/>
                <a:cs typeface="Times New Roman" pitchFamily="18" charset="0"/>
              </a:rPr>
              <a:t>إلى الأسكندرية.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EG" sz="3200" b="1" dirty="0" smtClean="0">
                <a:latin typeface="Times New Roman" pitchFamily="18" charset="0"/>
                <a:cs typeface="Times New Roman" pitchFamily="18" charset="0"/>
              </a:rPr>
              <a:t>أم رهبنة البنات في العالم.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EG" sz="3200" b="1" dirty="0" smtClean="0">
                <a:latin typeface="Times New Roman" pitchFamily="18" charset="0"/>
                <a:cs typeface="Times New Roman" pitchFamily="18" charset="0"/>
              </a:rPr>
              <a:t>كتب </a:t>
            </a:r>
            <a:r>
              <a:rPr lang="ar-EG" sz="3200" b="1" dirty="0" smtClean="0">
                <a:latin typeface="Times New Roman" pitchFamily="18" charset="0"/>
                <a:cs typeface="Times New Roman" pitchFamily="18" charset="0"/>
              </a:rPr>
              <a:t>سيرتها </a:t>
            </a:r>
            <a:r>
              <a:rPr lang="ar-EG" sz="3200" b="1" dirty="0" smtClean="0">
                <a:latin typeface="Times New Roman" pitchFamily="18" charset="0"/>
                <a:cs typeface="Times New Roman" pitchFamily="18" charset="0"/>
              </a:rPr>
              <a:t>القديس أثناسيوس.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1000" y="2133600"/>
            <a:ext cx="2958844" cy="36576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80308" y="685800"/>
            <a:ext cx="5963492" cy="646331"/>
          </a:xfrm>
        </p:spPr>
        <p:txBody>
          <a:bodyPr wrap="none">
            <a:spAutoFit/>
          </a:bodyPr>
          <a:lstStyle/>
          <a:p>
            <a:r>
              <a:rPr lang="ar-EG" altLang="en-US" sz="3600" dirty="0" smtClean="0">
                <a:latin typeface="Times New Roman" pitchFamily="18" charset="0"/>
                <a:cs typeface="Times New Roman" pitchFamily="18" charset="0"/>
              </a:rPr>
              <a:t>17- من هي أم الرهبنة القبطية للبنات؟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loud 9"/>
          <p:cNvSpPr>
            <a:spLocks noChangeArrowheads="1"/>
          </p:cNvSpPr>
          <p:nvPr/>
        </p:nvSpPr>
        <p:spPr bwMode="auto">
          <a:xfrm>
            <a:off x="6324600" y="0"/>
            <a:ext cx="25908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هل تعلم؟</a:t>
            </a:r>
            <a:endParaRPr lang="en-US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loud 10"/>
          <p:cNvSpPr>
            <a:spLocks noChangeArrowheads="1"/>
          </p:cNvSpPr>
          <p:nvPr/>
        </p:nvSpPr>
        <p:spPr bwMode="auto">
          <a:xfrm>
            <a:off x="0" y="0"/>
            <a:ext cx="28194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تاريخ الكنيسة</a:t>
            </a:r>
            <a:endParaRPr lang="en-US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30947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85800" y="533400"/>
            <a:ext cx="7772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3500" b="1" i="1" dirty="0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959646" y="685800"/>
            <a:ext cx="48221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ar-EG" alt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متى إنقسمت الكنيسة لأول مرة؟</a:t>
            </a:r>
            <a:endParaRPr lang="en-US" altLang="en-US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1000" y="3984196"/>
            <a:ext cx="2788920" cy="19325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9238" y="1295400"/>
            <a:ext cx="2788920" cy="2476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76600" y="1449217"/>
            <a:ext cx="5435494" cy="4265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GB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EG" altLang="en-US" sz="2400" b="1" dirty="0" smtClean="0">
                <a:latin typeface="Times New Roman" pitchFamily="18" charset="0"/>
                <a:cs typeface="Times New Roman" pitchFamily="18" charset="0"/>
              </a:rPr>
              <a:t>مجمع خلقيدونية 451 م.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EG" altLang="en-US" sz="2400" b="1" dirty="0" smtClean="0">
                <a:latin typeface="Times New Roman" pitchFamily="18" charset="0"/>
                <a:cs typeface="Times New Roman" pitchFamily="18" charset="0"/>
              </a:rPr>
              <a:t>عُقد المجمع لمناقشة بدعة أوطاخي </a:t>
            </a:r>
          </a:p>
          <a:p>
            <a:pPr marL="285750" indent="-285750" algn="r" rtl="1"/>
            <a:r>
              <a:rPr lang="ar-EG" altLang="en-US" sz="2400" b="1" dirty="0" smtClean="0">
                <a:latin typeface="Times New Roman" pitchFamily="18" charset="0"/>
                <a:cs typeface="Times New Roman" pitchFamily="18" charset="0"/>
              </a:rPr>
              <a:t>(الطبيعة الواحدة للسيد المسيح   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Monophysis</a:t>
            </a:r>
            <a:r>
              <a:rPr lang="ar-EG" altLang="en-US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EG" altLang="en-US" sz="2400" b="1" dirty="0" smtClean="0">
                <a:latin typeface="Times New Roman" pitchFamily="18" charset="0"/>
                <a:cs typeface="Times New Roman" pitchFamily="18" charset="0"/>
              </a:rPr>
              <a:t>أُتهم خطأَ القديس ديسقوروس البابا الـ 25 أنه تبنى بدعة أوطاخي.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EG" altLang="en-US" sz="2400" b="1" dirty="0" smtClean="0">
                <a:latin typeface="Times New Roman" pitchFamily="18" charset="0"/>
                <a:cs typeface="Times New Roman" pitchFamily="18" charset="0"/>
              </a:rPr>
              <a:t>نتيجة لهذا إنقسمت الكنيسة إلى فريقين:</a:t>
            </a:r>
          </a:p>
          <a:p>
            <a:pPr marL="285750" indent="-285750" algn="r" rtl="1"/>
            <a:r>
              <a:rPr lang="ar-EG" altLang="en-US" sz="2400" b="1" dirty="0" smtClean="0">
                <a:latin typeface="Times New Roman" pitchFamily="18" charset="0"/>
                <a:cs typeface="Times New Roman" pitchFamily="18" charset="0"/>
              </a:rPr>
              <a:t>غير خلقيدونيين (الكنائس الارثوذكسية الشرقية) </a:t>
            </a:r>
          </a:p>
          <a:p>
            <a:pPr marL="285750" indent="-285750" algn="r" rtl="1"/>
            <a:r>
              <a:rPr lang="ar-EG" altLang="en-US" sz="2400" b="1" dirty="0" smtClean="0">
                <a:latin typeface="Times New Roman" pitchFamily="18" charset="0"/>
                <a:cs typeface="Times New Roman" pitchFamily="18" charset="0"/>
              </a:rPr>
              <a:t>الخلقيدونيين (الروم الأرثوذكس و الكاثوليك)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loud 8"/>
          <p:cNvSpPr>
            <a:spLocks noChangeArrowheads="1"/>
          </p:cNvSpPr>
          <p:nvPr/>
        </p:nvSpPr>
        <p:spPr bwMode="auto">
          <a:xfrm>
            <a:off x="6324600" y="0"/>
            <a:ext cx="25908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هل تعلم؟</a:t>
            </a:r>
            <a:endParaRPr lang="en-US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loud 9"/>
          <p:cNvSpPr>
            <a:spLocks noChangeArrowheads="1"/>
          </p:cNvSpPr>
          <p:nvPr/>
        </p:nvSpPr>
        <p:spPr bwMode="auto">
          <a:xfrm>
            <a:off x="0" y="0"/>
            <a:ext cx="28194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تاريخ الكنيسة</a:t>
            </a:r>
            <a:endParaRPr lang="en-US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4961296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6137" y="1281807"/>
            <a:ext cx="1454727" cy="17661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3124200"/>
            <a:ext cx="1900745" cy="97872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2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القديس بطرس</a:t>
            </a:r>
            <a:endParaRPr lang="en-US" sz="2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ar-EG" sz="2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67 م</a:t>
            </a:r>
            <a:endParaRPr lang="en-US" sz="2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597" y="4106542"/>
            <a:ext cx="1881402" cy="1446550"/>
          </a:xfrm>
          <a:prstGeom prst="rect">
            <a:avLst/>
          </a:prstGeom>
          <a:solidFill>
            <a:srgbClr val="F8C4C5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EG" dirty="0" smtClean="0"/>
              <a:t>آسيا الصغرى : بونتوس و غلاطيه و كبادوكيا و آسيا و بثينيه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8262" y="1295400"/>
            <a:ext cx="1454727" cy="176619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85255" y="3124200"/>
            <a:ext cx="1900745" cy="97872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2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القديس أندراوس</a:t>
            </a:r>
            <a:endParaRPr lang="en-US" sz="2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ar-EG" sz="2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60 م</a:t>
            </a:r>
            <a:endParaRPr lang="en-US" sz="2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254" y="4584078"/>
            <a:ext cx="1900745" cy="404663"/>
          </a:xfrm>
          <a:prstGeom prst="rect">
            <a:avLst/>
          </a:prstGeom>
          <a:solidFill>
            <a:srgbClr val="F8C4C5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EG" dirty="0" smtClean="0"/>
              <a:t>سيثيا و اليونان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9600" y="1295400"/>
            <a:ext cx="1454727" cy="178505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00518" y="4597809"/>
            <a:ext cx="1900745" cy="769441"/>
          </a:xfrm>
          <a:prstGeom prst="rect">
            <a:avLst/>
          </a:prstGeom>
          <a:solidFill>
            <a:srgbClr val="F8C4C5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EG" dirty="0" smtClean="0"/>
              <a:t>أثيوبيا و </a:t>
            </a:r>
            <a:r>
              <a:rPr lang="ar-EG" dirty="0" smtClean="0"/>
              <a:t>بلاد فارس (إيران)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85255" y="3136071"/>
            <a:ext cx="1900745" cy="97872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2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القديس متى</a:t>
            </a:r>
          </a:p>
          <a:p>
            <a:pPr algn="ctr"/>
            <a:r>
              <a:rPr lang="ar-EG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70 م</a:t>
            </a:r>
            <a:endParaRPr lang="en-US" sz="2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4008" y="1295400"/>
            <a:ext cx="1454727" cy="17512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04598" y="4598733"/>
            <a:ext cx="1877148" cy="404663"/>
          </a:xfrm>
          <a:prstGeom prst="rect">
            <a:avLst/>
          </a:prstGeom>
          <a:solidFill>
            <a:srgbClr val="F8C4C5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EG" dirty="0" smtClean="0"/>
              <a:t>اليمن و أرمينيا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81000" y="3200400"/>
            <a:ext cx="1900745" cy="84035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21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القديس </a:t>
            </a:r>
          </a:p>
          <a:p>
            <a:pPr algn="ctr"/>
            <a:r>
              <a:rPr lang="ar-EG" sz="21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بارثليماوس</a:t>
            </a:r>
            <a:endParaRPr lang="en-US" sz="21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4007" y="1308259"/>
            <a:ext cx="1454727" cy="177537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81000" y="3124200"/>
            <a:ext cx="1900745" cy="97872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2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القديس توما</a:t>
            </a:r>
            <a:endParaRPr lang="en-US" sz="2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ar-EG" sz="2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72 م</a:t>
            </a:r>
            <a:endParaRPr lang="en-US" sz="2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5255" y="4819383"/>
            <a:ext cx="1900745" cy="743217"/>
          </a:xfrm>
          <a:prstGeom prst="rect">
            <a:avLst/>
          </a:prstGeom>
          <a:solidFill>
            <a:srgbClr val="F8C4C5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EG" dirty="0" smtClean="0"/>
              <a:t>اليهودية و الهند و الصين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4006" y="1295400"/>
            <a:ext cx="1454728" cy="1804547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81000" y="3124200"/>
            <a:ext cx="1900745" cy="97872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2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القديس يهوذا</a:t>
            </a:r>
            <a:endParaRPr lang="en-US" sz="2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ar-EG" sz="2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65 م</a:t>
            </a:r>
            <a:endParaRPr lang="en-US" sz="2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9179" y="4687963"/>
            <a:ext cx="1900745" cy="1081771"/>
          </a:xfrm>
          <a:prstGeom prst="rect">
            <a:avLst/>
          </a:prstGeom>
          <a:solidFill>
            <a:srgbClr val="F8C4C5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EG" dirty="0" smtClean="0"/>
              <a:t>العراق و الجزيرة العربية و </a:t>
            </a:r>
            <a:r>
              <a:rPr lang="ar-EG" dirty="0" smtClean="0"/>
              <a:t>بلاد فارس (إيران) 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2606" y="1295400"/>
            <a:ext cx="1447950" cy="180789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81000" y="3200400"/>
            <a:ext cx="1900745" cy="8771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1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القديس سمعان الغيور</a:t>
            </a:r>
            <a:endParaRPr lang="en-US" sz="1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ar-EG" sz="2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65 م</a:t>
            </a:r>
            <a:endParaRPr lang="en-US" sz="2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5255" y="4837846"/>
            <a:ext cx="1900745" cy="743217"/>
          </a:xfrm>
          <a:prstGeom prst="rect">
            <a:avLst/>
          </a:prstGeom>
          <a:solidFill>
            <a:srgbClr val="F8C4C5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EG" dirty="0" smtClean="0"/>
              <a:t>سوريا و </a:t>
            </a:r>
            <a:r>
              <a:rPr lang="ar-EG" dirty="0" smtClean="0"/>
              <a:t>بلاد فارس (إيران) 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0808" y="1295400"/>
            <a:ext cx="1504808" cy="1822114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81000" y="3124200"/>
            <a:ext cx="1900745" cy="97872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2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القديس يوحنا</a:t>
            </a:r>
            <a:endParaRPr lang="en-US" sz="2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ar-EG" sz="2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100 م</a:t>
            </a:r>
            <a:endParaRPr lang="en-US" sz="2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5255" y="4623131"/>
            <a:ext cx="1900745" cy="743217"/>
          </a:xfrm>
          <a:prstGeom prst="rect">
            <a:avLst/>
          </a:prstGeom>
          <a:solidFill>
            <a:srgbClr val="F8C4C5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EG" dirty="0" smtClean="0"/>
              <a:t>أورشليم و آسيا الصغرى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8573" y="1295400"/>
            <a:ext cx="1491298" cy="1820839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381000" y="3136071"/>
            <a:ext cx="1900745" cy="97872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2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القديس بولس</a:t>
            </a:r>
            <a:endParaRPr lang="en-US" sz="2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ar-EG" sz="2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67 م</a:t>
            </a:r>
            <a:endParaRPr lang="en-US" sz="2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5255" y="4396172"/>
            <a:ext cx="1900745" cy="1107996"/>
          </a:xfrm>
          <a:prstGeom prst="rect">
            <a:avLst/>
          </a:prstGeom>
          <a:solidFill>
            <a:srgbClr val="F8C4C5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EG" dirty="0" smtClean="0"/>
              <a:t>اليهودية – آسيا الصغرى – اليونان - روما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5064" y="1295400"/>
            <a:ext cx="1497926" cy="1797997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381000" y="3136071"/>
            <a:ext cx="1900745" cy="97872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2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القديس مرقس</a:t>
            </a:r>
            <a:endParaRPr lang="en-US" sz="2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ar-EG" sz="2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68 م</a:t>
            </a:r>
            <a:endParaRPr lang="en-US" sz="2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1330" y="4738996"/>
            <a:ext cx="1900745" cy="1081771"/>
          </a:xfrm>
          <a:prstGeom prst="rect">
            <a:avLst/>
          </a:prstGeom>
          <a:solidFill>
            <a:srgbClr val="F8C4C5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EG" dirty="0" smtClean="0"/>
              <a:t>مصر و المدن </a:t>
            </a:r>
            <a:r>
              <a:rPr lang="ar-EG" dirty="0" smtClean="0"/>
              <a:t>الغربية الخمس </a:t>
            </a:r>
            <a:r>
              <a:rPr lang="ar-EG" dirty="0" smtClean="0"/>
              <a:t>العظمى</a:t>
            </a:r>
            <a:endParaRPr lang="en-US" dirty="0"/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2743200" y="685800"/>
            <a:ext cx="4392549" cy="707886"/>
          </a:xfrm>
        </p:spPr>
        <p:txBody>
          <a:bodyPr wrap="none">
            <a:spAutoFit/>
          </a:bodyPr>
          <a:lstStyle/>
          <a:p>
            <a:pPr rtl="1"/>
            <a:r>
              <a:rPr lang="ar-EG" sz="4000" dirty="0" smtClean="0">
                <a:latin typeface="Times New Roman" pitchFamily="18" charset="0"/>
                <a:cs typeface="Times New Roman" pitchFamily="18" charset="0"/>
              </a:rPr>
              <a:t>1- أين بَشَرَ الآباء الرسل؟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EF72B8C6-F07E-4A5E-B718-315E32CE7331}"/>
              </a:ext>
            </a:extLst>
          </p:cNvPr>
          <p:cNvSpPr txBox="1"/>
          <p:nvPr/>
        </p:nvSpPr>
        <p:spPr>
          <a:xfrm>
            <a:off x="2667000" y="2057400"/>
            <a:ext cx="5914901" cy="289925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EG" sz="3200" b="1" dirty="0" smtClean="0">
                <a:latin typeface="Times New Roman" pitchFamily="18" charset="0"/>
                <a:cs typeface="Times New Roman" pitchFamily="18" charset="0"/>
              </a:rPr>
              <a:t>نفذ الرسل وصية السيد المسيح ” تكونون لي شهودا في اورشليم و في كل اليهودية و السامرة و الى اقصى الارض (أع  1 :  8)“ في القرن الأول.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EG" sz="3200" b="1" dirty="0" smtClean="0">
                <a:latin typeface="Times New Roman" pitchFamily="18" charset="0"/>
                <a:cs typeface="Times New Roman" pitchFamily="18" charset="0"/>
              </a:rPr>
              <a:t>و بشروا العالم المعروف قديماً بأكمله.</a:t>
            </a:r>
            <a:endParaRPr lang="ar-EG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Cloud 38"/>
          <p:cNvSpPr>
            <a:spLocks noChangeArrowheads="1"/>
          </p:cNvSpPr>
          <p:nvPr/>
        </p:nvSpPr>
        <p:spPr bwMode="auto">
          <a:xfrm>
            <a:off x="6324600" y="0"/>
            <a:ext cx="25908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هل تعلم؟</a:t>
            </a:r>
            <a:endParaRPr lang="en-US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Cloud 41"/>
          <p:cNvSpPr>
            <a:spLocks noChangeArrowheads="1"/>
          </p:cNvSpPr>
          <p:nvPr/>
        </p:nvSpPr>
        <p:spPr bwMode="auto">
          <a:xfrm>
            <a:off x="0" y="0"/>
            <a:ext cx="28194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تاريخ الكنيسة</a:t>
            </a:r>
            <a:endParaRPr lang="en-US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74887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11" grpId="0" animBg="1"/>
      <p:bldP spid="12" grpId="0" animBg="1"/>
      <p:bldP spid="12" grpId="1" animBg="1"/>
      <p:bldP spid="15" grpId="0" animBg="1"/>
      <p:bldP spid="15" grpId="1" animBg="1"/>
      <p:bldP spid="18" grpId="0" animBg="1"/>
      <p:bldP spid="17" grpId="0" animBg="1"/>
      <p:bldP spid="17" grpId="1" animBg="1"/>
      <p:bldP spid="14" grpId="0" animBg="1"/>
      <p:bldP spid="20" grpId="0" animBg="1"/>
      <p:bldP spid="21" grpId="0" animBg="1"/>
      <p:bldP spid="21" grpId="1" animBg="1"/>
      <p:bldP spid="23" grpId="0" animBg="1"/>
      <p:bldP spid="25" grpId="0" animBg="1"/>
      <p:bldP spid="25" grpId="1" animBg="1"/>
      <p:bldP spid="27" grpId="0" animBg="1"/>
      <p:bldP spid="28" grpId="0" animBg="1"/>
      <p:bldP spid="28" grpId="1" animBg="1"/>
      <p:bldP spid="30" grpId="0" animBg="1"/>
      <p:bldP spid="31" grpId="0" animBg="1"/>
      <p:bldP spid="31" grpId="1" animBg="1"/>
      <p:bldP spid="33" grpId="0" animBg="1"/>
      <p:bldP spid="34" grpId="0" animBg="1"/>
      <p:bldP spid="34" grpId="1" animBg="1"/>
      <p:bldP spid="36" grpId="0" animBg="1"/>
      <p:bldP spid="3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927486" y="682711"/>
            <a:ext cx="7274748" cy="646331"/>
          </a:xfrm>
        </p:spPr>
        <p:txBody>
          <a:bodyPr wrap="none">
            <a:spAutoFit/>
          </a:bodyPr>
          <a:lstStyle/>
          <a:p>
            <a:pPr rtl="1"/>
            <a:r>
              <a:rPr lang="ar-EG" sz="3600" dirty="0" smtClean="0"/>
              <a:t>19- ما هي نتائج مجمع خلقيدونية على الأقباط؟</a:t>
            </a:r>
            <a:endParaRPr lang="en-US" sz="3600" dirty="0"/>
          </a:p>
        </p:txBody>
      </p:sp>
      <p:sp>
        <p:nvSpPr>
          <p:cNvPr id="13" name="Text Placeholder 1"/>
          <p:cNvSpPr txBox="1">
            <a:spLocks/>
          </p:cNvSpPr>
          <p:nvPr/>
        </p:nvSpPr>
        <p:spPr>
          <a:xfrm>
            <a:off x="457200" y="1371600"/>
            <a:ext cx="8305800" cy="4524315"/>
          </a:xfrm>
          <a:prstGeom prst="rect">
            <a:avLst/>
          </a:prstGeom>
          <a:solidFill>
            <a:srgbClr val="E2F4FE"/>
          </a:solidFill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 rtl="1">
              <a:lnSpc>
                <a:spcPct val="100000"/>
              </a:lnSpc>
            </a:pPr>
            <a:r>
              <a:rPr lang="ar-EG" sz="2400" b="1" kern="0" dirty="0" smtClean="0">
                <a:latin typeface="Times New Roman" pitchFamily="18" charset="0"/>
                <a:cs typeface="Times New Roman" pitchFamily="18" charset="0"/>
              </a:rPr>
              <a:t>تم نفي البابا ديسقوروس و تنيح في المنفى عام 455 م.</a:t>
            </a:r>
            <a:endParaRPr lang="en-US" sz="2400" b="1" kern="0" dirty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lnSpc>
                <a:spcPct val="100000"/>
              </a:lnSpc>
            </a:pPr>
            <a:r>
              <a:rPr lang="ar-EG" sz="2400" b="1" kern="0" dirty="0" smtClean="0">
                <a:latin typeface="Times New Roman" pitchFamily="18" charset="0"/>
                <a:cs typeface="Times New Roman" pitchFamily="18" charset="0"/>
              </a:rPr>
              <a:t>الإمبراطور مرسيان فرض على الأقباط بطرك خلقيدوني يدعي بروتاريوس و منذ هذا الوقت إنقسم المصريين إلى فريقين: الملكانيين و هم الأقلية الخلقيدونية و الأقباط غير الخلقيدونين و هم الأغلبية و عرفوا فيما بعد بـ اليعاقبة.</a:t>
            </a:r>
            <a:endParaRPr lang="en-US" sz="2400" b="1" kern="0" dirty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lnSpc>
                <a:spcPct val="100000"/>
              </a:lnSpc>
            </a:pPr>
            <a:endParaRPr lang="en-US" sz="2400" b="1" kern="0" dirty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lnSpc>
                <a:spcPct val="100000"/>
              </a:lnSpc>
            </a:pPr>
            <a:r>
              <a:rPr lang="ar-EG" sz="2400" b="1" kern="0" dirty="0" smtClean="0">
                <a:latin typeface="Times New Roman" pitchFamily="18" charset="0"/>
                <a:cs typeface="Times New Roman" pitchFamily="18" charset="0"/>
              </a:rPr>
              <a:t>رفضت الأغلبية القبطية البطرك المُعين و قاموا بإنتخاب بطرك غير خلقيدوني يدعى البابا تيموثاوس الثاني في عام 455 م. و الذي نفاه الإمبراطور ليو لمدة 7 سنوات (نفي أيضاً عدد من البطاركة الأقباط) (حتى البابا بنيامين البطرك الـ 38).</a:t>
            </a:r>
            <a:endParaRPr lang="en-US" sz="2400" b="1" kern="0" dirty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lnSpc>
                <a:spcPct val="100000"/>
              </a:lnSpc>
            </a:pPr>
            <a:endParaRPr lang="en-US" sz="2400" b="1" kern="0" dirty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lnSpc>
                <a:spcPct val="100000"/>
              </a:lnSpc>
            </a:pPr>
            <a:r>
              <a:rPr lang="ar-EG" sz="2400" b="1" kern="0" dirty="0" smtClean="0">
                <a:latin typeface="Times New Roman" pitchFamily="18" charset="0"/>
                <a:cs typeface="Times New Roman" pitchFamily="18" charset="0"/>
              </a:rPr>
              <a:t>و بحلول القرن السادس تم حرمان الأقباط من دخول الجيش و من جميع المناصب الحكومية.</a:t>
            </a:r>
            <a:endParaRPr lang="en-US" sz="2000" b="1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loud 4"/>
          <p:cNvSpPr>
            <a:spLocks noChangeArrowheads="1"/>
          </p:cNvSpPr>
          <p:nvPr/>
        </p:nvSpPr>
        <p:spPr bwMode="auto">
          <a:xfrm>
            <a:off x="6324600" y="0"/>
            <a:ext cx="25908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هل تعلم؟</a:t>
            </a:r>
            <a:endParaRPr lang="en-US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5"/>
          <p:cNvSpPr>
            <a:spLocks noChangeArrowheads="1"/>
          </p:cNvSpPr>
          <p:nvPr/>
        </p:nvSpPr>
        <p:spPr bwMode="auto">
          <a:xfrm>
            <a:off x="0" y="0"/>
            <a:ext cx="28194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تاريخ الكنيسة</a:t>
            </a:r>
            <a:endParaRPr lang="en-US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13153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451325" y="685800"/>
            <a:ext cx="6168675" cy="1077218"/>
          </a:xfrm>
        </p:spPr>
        <p:txBody>
          <a:bodyPr wrap="none">
            <a:spAutoFit/>
          </a:bodyPr>
          <a:lstStyle/>
          <a:p>
            <a:pPr rtl="1"/>
            <a:r>
              <a:rPr lang="ar-EG" sz="3200" dirty="0" smtClean="0">
                <a:latin typeface="Times New Roman" pitchFamily="18" charset="0"/>
                <a:cs typeface="Times New Roman" pitchFamily="18" charset="0"/>
              </a:rPr>
              <a:t>20- الإمبراطورية البيزنطية سفكت دم الأقباط </a:t>
            </a:r>
            <a:br>
              <a:rPr lang="ar-EG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ar-EG" sz="3200" dirty="0" smtClean="0">
                <a:latin typeface="Times New Roman" pitchFamily="18" charset="0"/>
                <a:cs typeface="Times New Roman" pitchFamily="18" charset="0"/>
              </a:rPr>
              <a:t>بسبب رفضهم مجمع خلقيدونية؟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Placeholder 1"/>
          <p:cNvSpPr txBox="1">
            <a:spLocks/>
          </p:cNvSpPr>
          <p:nvPr/>
        </p:nvSpPr>
        <p:spPr>
          <a:xfrm>
            <a:off x="457200" y="1752600"/>
            <a:ext cx="8229600" cy="4154984"/>
          </a:xfrm>
          <a:prstGeom prst="rect">
            <a:avLst/>
          </a:prstGeom>
          <a:solidFill>
            <a:srgbClr val="E2F4FE"/>
          </a:solidFill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 rtl="1">
              <a:lnSpc>
                <a:spcPct val="100000"/>
              </a:lnSpc>
            </a:pPr>
            <a:r>
              <a:rPr lang="ar-EG" sz="2400" b="1" kern="0" dirty="0" smtClean="0">
                <a:latin typeface="Times New Roman" pitchFamily="18" charset="0"/>
                <a:cs typeface="Times New Roman" pitchFamily="18" charset="0"/>
              </a:rPr>
              <a:t>عاش </a:t>
            </a:r>
            <a:r>
              <a:rPr lang="ar-EG" sz="2400" b="1" kern="0" dirty="0" smtClean="0">
                <a:latin typeface="Times New Roman" pitchFamily="18" charset="0"/>
                <a:cs typeface="Times New Roman" pitchFamily="18" charset="0"/>
              </a:rPr>
              <a:t>الأقباط عدة عقود من </a:t>
            </a:r>
            <a:r>
              <a:rPr lang="ar-EG" sz="2400" b="1" kern="0" dirty="0" smtClean="0">
                <a:latin typeface="Times New Roman" pitchFamily="18" charset="0"/>
                <a:cs typeface="Times New Roman" pitchFamily="18" charset="0"/>
              </a:rPr>
              <a:t>التوتر، الإضطهاد، نفي البطاركة و غلق الكنائس بسبب رفضهم الخضوع للمذهب الخلقيدوني.</a:t>
            </a:r>
            <a:endParaRPr lang="en-US" sz="2400" b="1" kern="0" dirty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lnSpc>
                <a:spcPct val="100000"/>
              </a:lnSpc>
            </a:pPr>
            <a:r>
              <a:rPr lang="ar-EG" sz="2400" b="1" kern="0" dirty="0" smtClean="0">
                <a:latin typeface="Times New Roman" pitchFamily="18" charset="0"/>
                <a:cs typeface="Times New Roman" pitchFamily="18" charset="0"/>
              </a:rPr>
              <a:t>من أشهر القديسين و حوادث الإضطهاد:</a:t>
            </a:r>
            <a:endParaRPr lang="en-US" sz="2400" b="1" kern="0" dirty="0">
              <a:latin typeface="Times New Roman" pitchFamily="18" charset="0"/>
              <a:cs typeface="Times New Roman" pitchFamily="18" charset="0"/>
            </a:endParaRPr>
          </a:p>
          <a:p>
            <a:pPr lvl="1" algn="r" rtl="1">
              <a:lnSpc>
                <a:spcPct val="100000"/>
              </a:lnSpc>
            </a:pPr>
            <a:r>
              <a:rPr lang="ar-EG" sz="2400" b="1" kern="0" dirty="0" smtClean="0">
                <a:latin typeface="Times New Roman" pitchFamily="18" charset="0"/>
                <a:cs typeface="Times New Roman" pitchFamily="18" charset="0"/>
              </a:rPr>
              <a:t>استشهاد 30000 في الأسكندرية بأمر الإمبراطور مرسيان (سنكسار 23 مسره)</a:t>
            </a:r>
            <a:endParaRPr lang="en-US" sz="2400" b="1" kern="0" dirty="0">
              <a:latin typeface="Times New Roman" pitchFamily="18" charset="0"/>
              <a:cs typeface="Times New Roman" pitchFamily="18" charset="0"/>
            </a:endParaRPr>
          </a:p>
          <a:p>
            <a:pPr lvl="1" algn="r" rtl="1">
              <a:lnSpc>
                <a:spcPct val="100000"/>
              </a:lnSpc>
            </a:pPr>
            <a:r>
              <a:rPr lang="ar-EG" sz="2400" b="1" kern="0" dirty="0" smtClean="0">
                <a:latin typeface="Times New Roman" pitchFamily="18" charset="0"/>
                <a:cs typeface="Times New Roman" pitchFamily="18" charset="0"/>
              </a:rPr>
              <a:t>القديس الآنبا مكاريوس أسقف إدفو (أحد الثلاث </a:t>
            </a:r>
            <a:r>
              <a:rPr lang="ar-EG" sz="2400" b="1" kern="0" dirty="0" smtClean="0">
                <a:latin typeface="Times New Roman" pitchFamily="18" charset="0"/>
                <a:cs typeface="Times New Roman" pitchFamily="18" charset="0"/>
              </a:rPr>
              <a:t>مقارات</a:t>
            </a:r>
            <a:r>
              <a:rPr lang="ar-EG" sz="2400" b="1" kern="0" dirty="0" smtClean="0">
                <a:latin typeface="Times New Roman" pitchFamily="18" charset="0"/>
                <a:cs typeface="Times New Roman" pitchFamily="18" charset="0"/>
              </a:rPr>
              <a:t>) استشهد على يد قوات الإمبراطور مرسيان بسبب رفض طومس لاون. (سنكسار 27 بابه)</a:t>
            </a:r>
            <a:endParaRPr lang="en-US" sz="2400" b="1" kern="0" dirty="0">
              <a:latin typeface="Times New Roman" pitchFamily="18" charset="0"/>
              <a:cs typeface="Times New Roman" pitchFamily="18" charset="0"/>
            </a:endParaRPr>
          </a:p>
          <a:p>
            <a:pPr lvl="1" algn="r" rtl="1">
              <a:lnSpc>
                <a:spcPct val="100000"/>
              </a:lnSpc>
            </a:pPr>
            <a:r>
              <a:rPr lang="ar-EG" sz="2400" b="1" kern="0" dirty="0" smtClean="0">
                <a:latin typeface="Times New Roman" pitchFamily="18" charset="0"/>
                <a:cs typeface="Times New Roman" pitchFamily="18" charset="0"/>
              </a:rPr>
              <a:t>القديس مينا الشهيد شقيق البابا بنيامين البابا الـ 38 و الذي استشهد بسبب تعذيب قوات المقوقس.</a:t>
            </a:r>
            <a:endParaRPr lang="en-US" sz="2400" b="1" kern="0" dirty="0">
              <a:latin typeface="Times New Roman" pitchFamily="18" charset="0"/>
              <a:cs typeface="Times New Roman" pitchFamily="18" charset="0"/>
            </a:endParaRPr>
          </a:p>
          <a:p>
            <a:pPr lvl="1" algn="r" rtl="1">
              <a:lnSpc>
                <a:spcPct val="100000"/>
              </a:lnSpc>
            </a:pPr>
            <a:r>
              <a:rPr lang="ar-EG" sz="2400" b="1" kern="0" dirty="0" smtClean="0">
                <a:latin typeface="Times New Roman" pitchFamily="18" charset="0"/>
                <a:cs typeface="Times New Roman" pitchFamily="18" charset="0"/>
              </a:rPr>
              <a:t>القديس صموئيل المعترف الذي فقد عينيه بسبب التعذيب.</a:t>
            </a:r>
            <a:endParaRPr lang="en-US" sz="2400" b="1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loud 4"/>
          <p:cNvSpPr>
            <a:spLocks noChangeArrowheads="1"/>
          </p:cNvSpPr>
          <p:nvPr/>
        </p:nvSpPr>
        <p:spPr bwMode="auto">
          <a:xfrm>
            <a:off x="6324600" y="0"/>
            <a:ext cx="25908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هل تعلم؟</a:t>
            </a:r>
            <a:endParaRPr lang="en-US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5"/>
          <p:cNvSpPr>
            <a:spLocks noChangeArrowheads="1"/>
          </p:cNvSpPr>
          <p:nvPr/>
        </p:nvSpPr>
        <p:spPr bwMode="auto">
          <a:xfrm>
            <a:off x="0" y="0"/>
            <a:ext cx="28194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تاريخ الكنيسة</a:t>
            </a:r>
            <a:endParaRPr lang="en-US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69785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2165690" y="685800"/>
            <a:ext cx="4692310" cy="584775"/>
          </a:xfrm>
        </p:spPr>
        <p:txBody>
          <a:bodyPr wrap="none">
            <a:spAutoFit/>
          </a:bodyPr>
          <a:lstStyle/>
          <a:p>
            <a:pPr rtl="1"/>
            <a:r>
              <a:rPr lang="ar-EG" sz="3200" dirty="0" smtClean="0">
                <a:latin typeface="Times New Roman" pitchFamily="18" charset="0"/>
                <a:cs typeface="Times New Roman" pitchFamily="18" charset="0"/>
              </a:rPr>
              <a:t>21- ماهي عقيدة المشيئة الواحدة؟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Placeholder 1"/>
          <p:cNvSpPr txBox="1">
            <a:spLocks/>
          </p:cNvSpPr>
          <p:nvPr/>
        </p:nvSpPr>
        <p:spPr>
          <a:xfrm>
            <a:off x="609600" y="1295400"/>
            <a:ext cx="7924800" cy="4622804"/>
          </a:xfrm>
          <a:prstGeom prst="rect">
            <a:avLst/>
          </a:prstGeom>
          <a:solidFill>
            <a:srgbClr val="E2F4FE"/>
          </a:solidFill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 rtl="1">
              <a:lnSpc>
                <a:spcPct val="100000"/>
              </a:lnSpc>
            </a:pPr>
            <a:r>
              <a:rPr lang="ar-EG" sz="2300" b="1" kern="0" dirty="0" smtClean="0">
                <a:latin typeface="Times New Roman" pitchFamily="18" charset="0"/>
                <a:cs typeface="Times New Roman" pitchFamily="18" charset="0"/>
              </a:rPr>
              <a:t>المشيئة الواحدة هي عقيدة بدأها سرجيوس الأول (بطرك القسطنطينية) و استخدمها الإمبراطور هرقل </a:t>
            </a:r>
            <a:r>
              <a:rPr lang="ar-EG" sz="2300" b="1" kern="0" dirty="0" smtClean="0">
                <a:latin typeface="Times New Roman" pitchFamily="18" charset="0"/>
                <a:cs typeface="Times New Roman" pitchFamily="18" charset="0"/>
              </a:rPr>
              <a:t>حوالي </a:t>
            </a:r>
            <a:r>
              <a:rPr lang="ar-EG" sz="2300" b="1" kern="0" dirty="0" smtClean="0">
                <a:latin typeface="Times New Roman" pitchFamily="18" charset="0"/>
                <a:cs typeface="Times New Roman" pitchFamily="18" charset="0"/>
              </a:rPr>
              <a:t>عام 633 م كوسيلة للتوافق لحل الصراع </a:t>
            </a:r>
            <a:r>
              <a:rPr lang="ar-EG" sz="2300" b="1" kern="0" dirty="0" smtClean="0">
                <a:latin typeface="Times New Roman" pitchFamily="18" charset="0"/>
                <a:cs typeface="Times New Roman" pitchFamily="18" charset="0"/>
              </a:rPr>
              <a:t>بين اللاخلقيدونيين </a:t>
            </a:r>
            <a:r>
              <a:rPr lang="ar-EG" sz="2300" b="1" kern="0" dirty="0" smtClean="0">
                <a:latin typeface="Times New Roman" pitchFamily="18" charset="0"/>
                <a:cs typeface="Times New Roman" pitchFamily="18" charset="0"/>
              </a:rPr>
              <a:t>(أصحاب عقيدة الطبيعة الواحدة) و الخلقيدونيين (أصحاب عقيدة الطبيعتين).</a:t>
            </a:r>
            <a:endParaRPr lang="en-US" sz="2300" b="1" kern="0" dirty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lnSpc>
                <a:spcPct val="100000"/>
              </a:lnSpc>
            </a:pPr>
            <a:r>
              <a:rPr lang="ar-EG" sz="2300" b="1" kern="0" dirty="0" smtClean="0">
                <a:latin typeface="Times New Roman" pitchFamily="18" charset="0"/>
                <a:cs typeface="Times New Roman" pitchFamily="18" charset="0"/>
              </a:rPr>
              <a:t>هذه العقيدة المقترحه تنص على أن السيد المسيح له طبيعتان و لكن له مشيئة واحدة.</a:t>
            </a:r>
            <a:endParaRPr lang="en-US" sz="2300" b="1" kern="0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lnSpc>
                <a:spcPct val="100000"/>
              </a:lnSpc>
            </a:pPr>
            <a:r>
              <a:rPr lang="ar-EG" sz="2300" b="1" kern="0" dirty="0" smtClean="0">
                <a:latin typeface="Times New Roman" pitchFamily="18" charset="0"/>
                <a:cs typeface="Times New Roman" pitchFamily="18" charset="0"/>
              </a:rPr>
              <a:t>رفضت هذه العقيدة من الخلقيدونيين و أدينت فى مجمع القسطنطينية الثالث عام 680 م.</a:t>
            </a:r>
            <a:endParaRPr lang="en-US" sz="2300" b="1" kern="0" dirty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lnSpc>
                <a:spcPct val="100000"/>
              </a:lnSpc>
            </a:pPr>
            <a:r>
              <a:rPr lang="ar-EG" sz="2300" b="1" kern="0" dirty="0" smtClean="0">
                <a:latin typeface="Times New Roman" pitchFamily="18" charset="0"/>
                <a:cs typeface="Times New Roman" pitchFamily="18" charset="0"/>
              </a:rPr>
              <a:t>و رفضها أيضاً الأقباط و الذي زاد من غضب الإمبراطور هرقل و عين البطرك الخلقيدوني المقوقس حاكماً لمصر. </a:t>
            </a:r>
            <a:endParaRPr lang="en-US" sz="2300" b="1" kern="0" dirty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lnSpc>
                <a:spcPct val="100000"/>
              </a:lnSpc>
            </a:pPr>
            <a:r>
              <a:rPr lang="ar-EG" sz="2300" b="1" kern="0" dirty="0" smtClean="0">
                <a:latin typeface="Times New Roman" pitchFamily="18" charset="0"/>
                <a:cs typeface="Times New Roman" pitchFamily="18" charset="0"/>
              </a:rPr>
              <a:t>استمر المقوقس في إضطهاد الأقباط و في أقل من 10 سنوات دخل العرب مصر (639 – 642 م).</a:t>
            </a:r>
            <a:endParaRPr lang="en-US" sz="2300" b="1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5"/>
          <p:cNvSpPr>
            <a:spLocks noChangeArrowheads="1"/>
          </p:cNvSpPr>
          <p:nvPr/>
        </p:nvSpPr>
        <p:spPr bwMode="auto">
          <a:xfrm>
            <a:off x="6324600" y="0"/>
            <a:ext cx="25908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هل تعلم؟</a:t>
            </a:r>
            <a:endParaRPr lang="en-US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loud 6"/>
          <p:cNvSpPr>
            <a:spLocks noChangeArrowheads="1"/>
          </p:cNvSpPr>
          <p:nvPr/>
        </p:nvSpPr>
        <p:spPr bwMode="auto">
          <a:xfrm>
            <a:off x="0" y="0"/>
            <a:ext cx="28194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تاريخ الكنيسة</a:t>
            </a:r>
            <a:endParaRPr lang="en-US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32762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85800" y="533400"/>
            <a:ext cx="7772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3500" b="1" i="1" dirty="0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457200" y="893802"/>
            <a:ext cx="818846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 eaLnBrk="1" hangingPunct="1">
              <a:lnSpc>
                <a:spcPct val="100000"/>
              </a:lnSpc>
              <a:spcBef>
                <a:spcPct val="0"/>
              </a:spcBef>
            </a:pPr>
            <a:r>
              <a:rPr lang="ar-EG" altLang="en-US" sz="3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22- ما هي المجامع المسكونية التي تعترف بها الكنائس التقليدية؟</a:t>
            </a:r>
            <a:endParaRPr lang="en-US" altLang="en-US" sz="3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69ECBB85-2524-4AEC-BA79-0155FBB60F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54179052"/>
              </p:ext>
            </p:extLst>
          </p:nvPr>
        </p:nvGraphicFramePr>
        <p:xfrm>
          <a:off x="431227" y="1828800"/>
          <a:ext cx="8281545" cy="38862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60515">
                  <a:extLst>
                    <a:ext uri="{9D8B030D-6E8A-4147-A177-3AD203B41FA5}">
                      <a16:colId xmlns="" xmlns:a16="http://schemas.microsoft.com/office/drawing/2014/main" val="4236517403"/>
                    </a:ext>
                  </a:extLst>
                </a:gridCol>
                <a:gridCol w="2760515">
                  <a:extLst>
                    <a:ext uri="{9D8B030D-6E8A-4147-A177-3AD203B41FA5}">
                      <a16:colId xmlns="" xmlns:a16="http://schemas.microsoft.com/office/drawing/2014/main" val="3653913374"/>
                    </a:ext>
                  </a:extLst>
                </a:gridCol>
                <a:gridCol w="2760515">
                  <a:extLst>
                    <a:ext uri="{9D8B030D-6E8A-4147-A177-3AD203B41FA5}">
                      <a16:colId xmlns="" xmlns:a16="http://schemas.microsoft.com/office/drawing/2014/main" val="4183562282"/>
                    </a:ext>
                  </a:extLst>
                </a:gridCol>
              </a:tblGrid>
              <a:tr h="449592">
                <a:tc>
                  <a:txBody>
                    <a:bodyPr/>
                    <a:lstStyle/>
                    <a:p>
                      <a:pPr algn="ctr" rtl="1"/>
                      <a:r>
                        <a:rPr lang="ar-EG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الكنائس الأورثوذكسية</a:t>
                      </a:r>
                      <a:r>
                        <a:rPr lang="ar-EG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الشرقية</a:t>
                      </a:r>
                      <a:endParaRPr lang="ar-EG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الكنائس الشرقية</a:t>
                      </a:r>
                      <a:endParaRPr lang="ar-EG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الكاثوليك</a:t>
                      </a:r>
                      <a:endParaRPr lang="ar-EG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82422411"/>
                  </a:ext>
                </a:extLst>
              </a:tr>
              <a:tr h="3436608">
                <a:tc>
                  <a:txBody>
                    <a:bodyPr/>
                    <a:lstStyle/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EG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مجمع نيقيه 325 م.</a:t>
                      </a:r>
                      <a:endParaRPr lang="en-US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EG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مجمع القسطنطينية الأول 381 م.</a:t>
                      </a:r>
                      <a:endParaRPr lang="en-US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EG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مجمع أفسس الأول 431 م.</a:t>
                      </a:r>
                      <a:endParaRPr lang="ar-EG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EG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مجمع نيقيه 325 م.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EG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مجمع القسطنطينية</a:t>
                      </a:r>
                      <a:r>
                        <a:rPr lang="ar-EG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الأول 381 م.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EG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مجمع أفسس الأول 431 م.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EG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مجمع خلقيدونيه 451 م.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EG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مجمع القسطنطينية الثاني 553 م.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EG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مجمع القسطنطينية</a:t>
                      </a:r>
                      <a:r>
                        <a:rPr lang="ar-EG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الثالث 680 م.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EG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مجمع نيقية الثاني 787 م.</a:t>
                      </a:r>
                      <a:endParaRPr lang="ar-EG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EG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نفس المجامع الـ 7 المعترف</a:t>
                      </a:r>
                      <a:r>
                        <a:rPr lang="ar-EG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بها من قبل الكنائس الأرثوذكسية الشرقية.</a:t>
                      </a:r>
                      <a:endParaRPr lang="en-US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EG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مجامع الفاتيكان الـ 21:</a:t>
                      </a:r>
                    </a:p>
                    <a:p>
                      <a:pPr marL="285750" indent="-285750" algn="r" rtl="1">
                        <a:buFont typeface="Arial" panose="020B0604020202020204" pitchFamily="34" charset="0"/>
                        <a:buNone/>
                      </a:pPr>
                      <a:r>
                        <a:rPr lang="ar-EG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و أهمهم مجمع الفاتيكان الثاني</a:t>
                      </a:r>
                      <a:r>
                        <a:rPr lang="ar-EG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ar-EG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1962 – 1965</a:t>
                      </a:r>
                      <a:r>
                        <a:rPr lang="ar-EG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م.</a:t>
                      </a:r>
                      <a:endParaRPr lang="ar-EG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18904700"/>
                  </a:ext>
                </a:extLst>
              </a:tr>
            </a:tbl>
          </a:graphicData>
        </a:graphic>
      </p:graphicFrame>
      <p:sp>
        <p:nvSpPr>
          <p:cNvPr id="5" name="Cloud 4"/>
          <p:cNvSpPr>
            <a:spLocks noChangeArrowheads="1"/>
          </p:cNvSpPr>
          <p:nvPr/>
        </p:nvSpPr>
        <p:spPr bwMode="auto">
          <a:xfrm>
            <a:off x="6324600" y="0"/>
            <a:ext cx="25908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هل تعلم؟</a:t>
            </a:r>
            <a:endParaRPr lang="en-US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5"/>
          <p:cNvSpPr>
            <a:spLocks noChangeArrowheads="1"/>
          </p:cNvSpPr>
          <p:nvPr/>
        </p:nvSpPr>
        <p:spPr bwMode="auto">
          <a:xfrm>
            <a:off x="0" y="0"/>
            <a:ext cx="28194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تاريخ الكنيسة</a:t>
            </a:r>
            <a:endParaRPr lang="en-US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6189019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685800"/>
            <a:ext cx="5902578" cy="1077218"/>
          </a:xfrm>
        </p:spPr>
        <p:txBody>
          <a:bodyPr wrap="none">
            <a:spAutoFit/>
          </a:bodyPr>
          <a:lstStyle/>
          <a:p>
            <a:pPr rtl="1"/>
            <a:r>
              <a:rPr lang="ar-EG" sz="3200" dirty="0" smtClean="0">
                <a:latin typeface="Times New Roman" pitchFamily="18" charset="0"/>
                <a:cs typeface="Times New Roman" pitchFamily="18" charset="0"/>
              </a:rPr>
              <a:t>23- ما هي الكنائس الأورثوذكسية الشرقية؟</a:t>
            </a:r>
            <a:br>
              <a:rPr lang="ar-EG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ar-EG" sz="3200" dirty="0" smtClean="0">
                <a:latin typeface="Times New Roman" pitchFamily="18" charset="0"/>
                <a:cs typeface="Times New Roman" pitchFamily="18" charset="0"/>
              </a:rPr>
              <a:t>(اللاخلقيدونية)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5000" y="1880104"/>
            <a:ext cx="2885725" cy="3834896"/>
          </a:xfrm>
          <a:prstGeom prst="rect">
            <a:avLst/>
          </a:prstGeom>
          <a:noFill/>
        </p:spPr>
        <p:txBody>
          <a:bodyPr wrap="none" lIns="91440" tIns="45720" rIns="91440" bIns="45720" numCol="1">
            <a:spAutoFit/>
          </a:bodyPr>
          <a:lstStyle/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ar-EG" sz="32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الكنيسة القبطية</a:t>
            </a:r>
            <a:endParaRPr lang="en-US" sz="3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ar-EG" sz="32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أثيوبيا</a:t>
            </a:r>
            <a:r>
              <a:rPr lang="en-US" sz="32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ar-EG" sz="32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أريتريا</a:t>
            </a:r>
            <a:endParaRPr lang="en-US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ar-EG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أنطاكية</a:t>
            </a:r>
            <a:endParaRPr lang="en-US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ar-EG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الهند</a:t>
            </a:r>
            <a:endParaRPr lang="en-US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ar-EG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أرمينيا</a:t>
            </a:r>
            <a:endParaRPr lang="en-US" sz="3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9897" y="2057400"/>
            <a:ext cx="4714103" cy="2819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71600" y="5029200"/>
            <a:ext cx="3276600" cy="8047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Full </a:t>
            </a:r>
            <a:r>
              <a:rPr lang="en-US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Communion</a:t>
            </a:r>
            <a:endParaRPr lang="ar-EG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ar-EG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يمكن التناول في هذه الكنائس</a:t>
            </a:r>
            <a:endParaRPr lang="en-US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Cloud 5"/>
          <p:cNvSpPr>
            <a:spLocks noChangeArrowheads="1"/>
          </p:cNvSpPr>
          <p:nvPr/>
        </p:nvSpPr>
        <p:spPr bwMode="auto">
          <a:xfrm>
            <a:off x="6324600" y="0"/>
            <a:ext cx="25908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هل تعلم؟</a:t>
            </a:r>
            <a:endParaRPr lang="en-US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loud 7"/>
          <p:cNvSpPr>
            <a:spLocks noChangeArrowheads="1"/>
          </p:cNvSpPr>
          <p:nvPr/>
        </p:nvSpPr>
        <p:spPr bwMode="auto">
          <a:xfrm>
            <a:off x="0" y="0"/>
            <a:ext cx="28194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تاريخ الكنيسة</a:t>
            </a:r>
            <a:endParaRPr lang="en-US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6032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493" y="762000"/>
            <a:ext cx="3943707" cy="892552"/>
          </a:xfrm>
        </p:spPr>
        <p:txBody>
          <a:bodyPr wrap="none">
            <a:spAutoFit/>
          </a:bodyPr>
          <a:lstStyle/>
          <a:p>
            <a:r>
              <a:rPr lang="ar-EG" sz="3200" dirty="0" smtClean="0">
                <a:latin typeface="Times New Roman" pitchFamily="18" charset="0"/>
                <a:cs typeface="Times New Roman" pitchFamily="18" charset="0"/>
              </a:rPr>
              <a:t>24- ماهي الكنائس الشرقية؟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ar-EG" sz="2000" dirty="0" smtClean="0">
                <a:latin typeface="Times New Roman" pitchFamily="18" charset="0"/>
                <a:cs typeface="Times New Roman" pitchFamily="18" charset="0"/>
              </a:rPr>
              <a:t>(روم أرثوذوكس – خلقيدونيين)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32752" y="1828800"/>
            <a:ext cx="3377848" cy="3927229"/>
          </a:xfrm>
          <a:prstGeom prst="rect">
            <a:avLst/>
          </a:prstGeom>
          <a:noFill/>
        </p:spPr>
        <p:txBody>
          <a:bodyPr wrap="none" lIns="91440" tIns="45720" rIns="91440" bIns="45720" numCol="1">
            <a:spAutoFit/>
          </a:bodyPr>
          <a:lstStyle/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ar-EG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الأسكندرية (ملكانيين)</a:t>
            </a:r>
            <a:endParaRPr lang="en-US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ar-EG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القسطنطينية</a:t>
            </a:r>
            <a:endParaRPr lang="en-US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ar-EG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أورشليم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ar-EG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روسيا</a:t>
            </a:r>
            <a:endParaRPr lang="en-US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ar-EG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اليونان</a:t>
            </a:r>
            <a:endParaRPr lang="en-US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ar-EG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رومانيا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ar-EG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مجموعهم 14 كنيسة</a:t>
            </a:r>
            <a:endParaRPr lang="en-US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5800" y="2514600"/>
            <a:ext cx="3952103" cy="2543490"/>
          </a:xfrm>
          <a:prstGeom prst="rect">
            <a:avLst/>
          </a:prstGeom>
        </p:spPr>
      </p:pic>
      <p:sp>
        <p:nvSpPr>
          <p:cNvPr id="7" name="Cloud 6"/>
          <p:cNvSpPr>
            <a:spLocks noChangeArrowheads="1"/>
          </p:cNvSpPr>
          <p:nvPr/>
        </p:nvSpPr>
        <p:spPr bwMode="auto">
          <a:xfrm>
            <a:off x="6324600" y="0"/>
            <a:ext cx="25908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هل تعلم؟</a:t>
            </a:r>
            <a:endParaRPr lang="en-US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loud 7"/>
          <p:cNvSpPr>
            <a:spLocks noChangeArrowheads="1"/>
          </p:cNvSpPr>
          <p:nvPr/>
        </p:nvSpPr>
        <p:spPr bwMode="auto">
          <a:xfrm>
            <a:off x="0" y="0"/>
            <a:ext cx="28194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تاريخ الكنيسة</a:t>
            </a:r>
            <a:endParaRPr lang="en-US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87328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477001" cy="584775"/>
          </a:xfrm>
        </p:spPr>
        <p:txBody>
          <a:bodyPr wrap="none">
            <a:spAutoFit/>
          </a:bodyPr>
          <a:lstStyle/>
          <a:p>
            <a:pPr rtl="1"/>
            <a:r>
              <a:rPr lang="ar-EG" sz="3200" dirty="0" smtClean="0">
                <a:latin typeface="Times New Roman" pitchFamily="18" charset="0"/>
                <a:cs typeface="Times New Roman" pitchFamily="18" charset="0"/>
              </a:rPr>
              <a:t>25- هل مازالت هناك خلافات حول العقيدة مع الكنائس الشرقية؟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131777"/>
            <a:ext cx="7924800" cy="3202223"/>
          </a:xfrm>
          <a:prstGeom prst="rect">
            <a:avLst/>
          </a:prstGeom>
          <a:solidFill>
            <a:srgbClr val="E2F4FE"/>
          </a:solidFill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عقدت العديد من المناقشات في القرن الـ 20 بين الكنيستين الأورثوذكسيتين.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أهمهم عقد فى مصر عام 1989 م في دير الآنبا بيشوي.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بناءاً على هذا اللقاء إتفقت الكنيستين على نفس الإيمان بطبيعة السيد المسيح.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في عام 1990 إتخذ المجمع المقدس للكنيسة القبطية القرار برفع الحرمانات التاريخية، و في نفس الوقت الكنائس الأرثوذكسية الأخرى رفعت الحرمانات.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لكن للأسف مازالت الحرمانات مستمرة لذلك لا يمكننا التناول في الكنائس الشرقية.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loud 3"/>
          <p:cNvSpPr>
            <a:spLocks noChangeArrowheads="1"/>
          </p:cNvSpPr>
          <p:nvPr/>
        </p:nvSpPr>
        <p:spPr bwMode="auto">
          <a:xfrm>
            <a:off x="6324600" y="0"/>
            <a:ext cx="25908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هل تعلم؟</a:t>
            </a:r>
            <a:endParaRPr lang="en-US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5"/>
          <p:cNvSpPr>
            <a:spLocks noChangeArrowheads="1"/>
          </p:cNvSpPr>
          <p:nvPr/>
        </p:nvSpPr>
        <p:spPr bwMode="auto">
          <a:xfrm>
            <a:off x="0" y="0"/>
            <a:ext cx="28194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تاريخ الكنيسة</a:t>
            </a:r>
            <a:endParaRPr lang="en-US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893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85800" y="533400"/>
            <a:ext cx="7772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3500" b="1" i="1" dirty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362200" y="1676400"/>
            <a:ext cx="6172200" cy="235449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33363" indent="-23336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ct val="100000"/>
              </a:lnSpc>
              <a:spcBef>
                <a:spcPct val="0"/>
              </a:spcBef>
              <a:spcAft>
                <a:spcPct val="45000"/>
              </a:spcAft>
              <a:buFontTx/>
              <a:buChar char="•"/>
            </a:pPr>
            <a:r>
              <a:rPr lang="ar-EG" altLang="en-US" b="1" dirty="0" smtClean="0">
                <a:latin typeface="Times New Roman" pitchFamily="18" charset="0"/>
                <a:cs typeface="Times New Roman" pitchFamily="18" charset="0"/>
              </a:rPr>
              <a:t>190م 	أرسل البابا ديمتريوس الكرام ”بنتينوس“ مدير المدرسة اللاهوتية في الأسكندرية ليكرز </a:t>
            </a:r>
            <a:r>
              <a:rPr lang="ar-EG" altLang="en-US" b="1" dirty="0" smtClean="0">
                <a:latin typeface="Times New Roman" pitchFamily="18" charset="0"/>
                <a:cs typeface="Times New Roman" pitchFamily="18" charset="0"/>
              </a:rPr>
              <a:t>بالإنجيل </a:t>
            </a:r>
            <a:r>
              <a:rPr lang="ar-EG" altLang="en-US" b="1" dirty="0" smtClean="0">
                <a:latin typeface="Times New Roman" pitchFamily="18" charset="0"/>
                <a:cs typeface="Times New Roman" pitchFamily="18" charset="0"/>
              </a:rPr>
              <a:t>في اليمن و الهند.</a:t>
            </a: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>
              <a:lnSpc>
                <a:spcPct val="100000"/>
              </a:lnSpc>
              <a:spcBef>
                <a:spcPct val="0"/>
              </a:spcBef>
              <a:spcAft>
                <a:spcPct val="45000"/>
              </a:spcAft>
              <a:buFontTx/>
              <a:buChar char="•"/>
            </a:pPr>
            <a:r>
              <a:rPr lang="ar-EG" altLang="en-US" b="1" dirty="0" smtClean="0">
                <a:latin typeface="Times New Roman" pitchFamily="18" charset="0"/>
                <a:cs typeface="Times New Roman" pitchFamily="18" charset="0"/>
              </a:rPr>
              <a:t>287 م 	القديسة ”فيرينا“ في سويسرا.</a:t>
            </a: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>
              <a:lnSpc>
                <a:spcPct val="100000"/>
              </a:lnSpc>
              <a:spcBef>
                <a:spcPct val="0"/>
              </a:spcBef>
              <a:spcAft>
                <a:spcPct val="45000"/>
              </a:spcAft>
              <a:buFontTx/>
              <a:buChar char="•"/>
            </a:pPr>
            <a:r>
              <a:rPr lang="ar-EG" altLang="en-US" b="1" dirty="0" smtClean="0">
                <a:latin typeface="Times New Roman" pitchFamily="18" charset="0"/>
                <a:cs typeface="Times New Roman" pitchFamily="18" charset="0"/>
              </a:rPr>
              <a:t>341 م 	سيم البابا أثناسيوس القديس ”فيرمنتوس“  أول أسقف على أثيوبيا.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>
              <a:lnSpc>
                <a:spcPct val="100000"/>
              </a:lnSpc>
              <a:spcBef>
                <a:spcPct val="0"/>
              </a:spcBef>
              <a:spcAft>
                <a:spcPct val="45000"/>
              </a:spcAft>
              <a:buFontTx/>
              <a:buChar char="•"/>
            </a:pPr>
            <a:r>
              <a:rPr lang="ar-EG" altLang="en-US" b="1" dirty="0" smtClean="0">
                <a:latin typeface="Times New Roman" pitchFamily="18" charset="0"/>
                <a:cs typeface="Times New Roman" pitchFamily="18" charset="0"/>
              </a:rPr>
              <a:t>منتصف القرن الخامس   الرهبان الأقباط السبع في أيرلندا.</a:t>
            </a: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81000" y="772180"/>
            <a:ext cx="8387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ar-EG" alt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26- هل قامت الكنيسة القبطية بالكرازة قبل حلول القرن الـ 20؟</a:t>
            </a:r>
            <a:endParaRPr lang="en-US" alt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69982" y="4313566"/>
            <a:ext cx="1559560" cy="14462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3CB06E2-3987-4E3D-A22A-13D9DF2CA1F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0240" y="2081266"/>
            <a:ext cx="1559560" cy="1804934"/>
          </a:xfrm>
          <a:prstGeom prst="rect">
            <a:avLst/>
          </a:prstGeom>
        </p:spPr>
      </p:pic>
      <p:sp>
        <p:nvSpPr>
          <p:cNvPr id="11" name="Text Placeholder 1">
            <a:extLst>
              <a:ext uri="{FF2B5EF4-FFF2-40B4-BE49-F238E27FC236}">
                <a16:creationId xmlns="" xmlns:a16="http://schemas.microsoft.com/office/drawing/2014/main" id="{B46A281A-4440-48B9-8AAA-D737C9BAF539}"/>
              </a:ext>
            </a:extLst>
          </p:cNvPr>
          <p:cNvSpPr txBox="1">
            <a:spLocks/>
          </p:cNvSpPr>
          <p:nvPr/>
        </p:nvSpPr>
        <p:spPr>
          <a:xfrm>
            <a:off x="457200" y="4713982"/>
            <a:ext cx="6394342" cy="1077218"/>
          </a:xfrm>
          <a:prstGeom prst="rect">
            <a:avLst/>
          </a:prstGeom>
          <a:solidFill>
            <a:srgbClr val="F29699"/>
          </a:solidFill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 rtl="1">
              <a:lnSpc>
                <a:spcPct val="100000"/>
              </a:lnSpc>
              <a:buNone/>
            </a:pPr>
            <a:r>
              <a:rPr lang="ar-EG" sz="2000" b="1" i="1" kern="0" dirty="0" smtClean="0">
                <a:latin typeface="Times New Roman" pitchFamily="18" charset="0"/>
                <a:cs typeface="Times New Roman" pitchFamily="18" charset="0"/>
              </a:rPr>
              <a:t>” أصلي لأجل الرهبان المصريين السبع في صحراء أوليغ ليكونوا في عوني“ </a:t>
            </a:r>
            <a:r>
              <a:rPr lang="en-US" sz="2000" b="1" i="1" kern="0" dirty="0">
                <a:latin typeface="Times New Roman" pitchFamily="18" charset="0"/>
                <a:cs typeface="Times New Roman" pitchFamily="18" charset="0"/>
              </a:rPr>
              <a:t>				</a:t>
            </a:r>
          </a:p>
          <a:p>
            <a:pPr marL="0" indent="0" algn="r" rtl="1">
              <a:lnSpc>
                <a:spcPct val="100000"/>
              </a:lnSpc>
              <a:buNone/>
            </a:pPr>
            <a:r>
              <a:rPr lang="en-US" sz="1800" b="1" i="1" kern="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ar-EG" sz="1800" b="1" kern="0" dirty="0" smtClean="0">
                <a:latin typeface="Times New Roman" pitchFamily="18" charset="0"/>
                <a:cs typeface="Times New Roman" pitchFamily="18" charset="0"/>
              </a:rPr>
              <a:t>أوشية تنسب إلى أوجنس الطالغيتي“</a:t>
            </a:r>
            <a:endParaRPr lang="en-US" sz="2000" b="1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loud 7"/>
          <p:cNvSpPr>
            <a:spLocks noChangeArrowheads="1"/>
          </p:cNvSpPr>
          <p:nvPr/>
        </p:nvSpPr>
        <p:spPr bwMode="auto">
          <a:xfrm>
            <a:off x="6324600" y="0"/>
            <a:ext cx="25908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هل تعلم؟</a:t>
            </a:r>
            <a:endParaRPr lang="en-US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loud 9"/>
          <p:cNvSpPr>
            <a:spLocks noChangeArrowheads="1"/>
          </p:cNvSpPr>
          <p:nvPr/>
        </p:nvSpPr>
        <p:spPr bwMode="auto">
          <a:xfrm>
            <a:off x="0" y="0"/>
            <a:ext cx="28194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تاريخ الكنيسة</a:t>
            </a:r>
            <a:endParaRPr lang="en-US" alt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0415227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85800" y="533400"/>
            <a:ext cx="7772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3500" b="1" i="1" dirty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19100" y="1600200"/>
            <a:ext cx="8305800" cy="424731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33363" indent="-23336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ct val="100000"/>
              </a:lnSpc>
              <a:spcBef>
                <a:spcPct val="0"/>
              </a:spcBef>
              <a:spcAft>
                <a:spcPct val="45000"/>
              </a:spcAft>
              <a:buFontTx/>
              <a:buChar char="•"/>
            </a:pPr>
            <a:r>
              <a:rPr lang="ar-EG" altLang="en-US" sz="2400" b="1" dirty="0" smtClean="0">
                <a:latin typeface="Times New Roman" pitchFamily="18" charset="0"/>
                <a:cs typeface="Times New Roman" pitchFamily="18" charset="0"/>
              </a:rPr>
              <a:t>إنقسمت الأسرة الخلقيدونية عام 1054 م فيما يعرف تاريخياً  </a:t>
            </a:r>
            <a:r>
              <a:rPr lang="ar-EG" altLang="en-US" sz="2400" b="1" dirty="0" smtClean="0">
                <a:latin typeface="Times New Roman" pitchFamily="18" charset="0"/>
                <a:cs typeface="Times New Roman" pitchFamily="18" charset="0"/>
              </a:rPr>
              <a:t>بالإنقسام </a:t>
            </a:r>
            <a:r>
              <a:rPr lang="ar-EG" altLang="en-US" sz="2400" b="1" dirty="0" smtClean="0">
                <a:latin typeface="Times New Roman" pitchFamily="18" charset="0"/>
                <a:cs typeface="Times New Roman" pitchFamily="18" charset="0"/>
              </a:rPr>
              <a:t>العظيم.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>
              <a:lnSpc>
                <a:spcPct val="100000"/>
              </a:lnSpc>
              <a:spcBef>
                <a:spcPct val="0"/>
              </a:spcBef>
              <a:spcAft>
                <a:spcPct val="45000"/>
              </a:spcAft>
              <a:buFontTx/>
              <a:buChar char="•"/>
            </a:pPr>
            <a:r>
              <a:rPr lang="ar-EG" altLang="en-US" sz="2400" b="1" dirty="0" smtClean="0">
                <a:latin typeface="Times New Roman" pitchFamily="18" charset="0"/>
                <a:cs typeface="Times New Roman" pitchFamily="18" charset="0"/>
              </a:rPr>
              <a:t>قام البابا ليو بابا روما الـ 9 و بطرك القسطنطينية ميخائيل كوروليس بتبادل الحرمان فيما بينهم و الذي نتج عنه الكنيسة الكاثوليكية في الغرب و الكنيسة الأرثوذكسية الشرقية.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>
              <a:lnSpc>
                <a:spcPct val="100000"/>
              </a:lnSpc>
              <a:spcBef>
                <a:spcPct val="0"/>
              </a:spcBef>
              <a:spcAft>
                <a:spcPct val="45000"/>
              </a:spcAft>
              <a:buFontTx/>
              <a:buChar char="•"/>
            </a:pPr>
            <a:r>
              <a:rPr lang="ar-EG" altLang="en-US" sz="2400" b="1" dirty="0" smtClean="0">
                <a:latin typeface="Times New Roman" pitchFamily="18" charset="0"/>
                <a:cs typeface="Times New Roman" pitchFamily="18" charset="0"/>
              </a:rPr>
              <a:t>و من ضمن أسباب الإنقسام: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pPr lvl="1" algn="r" rtl="1" eaLnBrk="1" hangingPunct="1">
              <a:lnSpc>
                <a:spcPct val="100000"/>
              </a:lnSpc>
              <a:spcBef>
                <a:spcPct val="0"/>
              </a:spcBef>
              <a:spcAft>
                <a:spcPct val="45000"/>
              </a:spcAft>
              <a:buFontTx/>
              <a:buChar char="•"/>
            </a:pPr>
            <a:r>
              <a:rPr lang="ar-EG" altLang="en-US" sz="2400" b="1" dirty="0" smtClean="0">
                <a:latin typeface="Times New Roman" pitchFamily="18" charset="0"/>
                <a:cs typeface="Times New Roman" pitchFamily="18" charset="0"/>
              </a:rPr>
              <a:t>تعبير إنبثاق الروح القدس من الآب و الأبن (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The Filioque clause </a:t>
            </a:r>
            <a:r>
              <a:rPr lang="ar-EG" altLang="en-US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pPr lvl="1" algn="r" rtl="1" eaLnBrk="1" hangingPunct="1">
              <a:lnSpc>
                <a:spcPct val="100000"/>
              </a:lnSpc>
              <a:spcBef>
                <a:spcPct val="0"/>
              </a:spcBef>
              <a:spcAft>
                <a:spcPct val="45000"/>
              </a:spcAft>
              <a:buFontTx/>
              <a:buChar char="•"/>
            </a:pPr>
            <a:r>
              <a:rPr lang="ar-EG" altLang="en-US" sz="2400" b="1" dirty="0" smtClean="0">
                <a:latin typeface="Times New Roman" pitchFamily="18" charset="0"/>
                <a:cs typeface="Times New Roman" pitchFamily="18" charset="0"/>
              </a:rPr>
              <a:t>الصراع على رئاسة الكنيسة (روما أم القسطنطينية)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pPr lvl="1" algn="r" rtl="1" eaLnBrk="1" hangingPunct="1">
              <a:lnSpc>
                <a:spcPct val="100000"/>
              </a:lnSpc>
              <a:spcBef>
                <a:spcPct val="0"/>
              </a:spcBef>
              <a:spcAft>
                <a:spcPct val="45000"/>
              </a:spcAft>
              <a:buFontTx/>
              <a:buChar char="•"/>
            </a:pPr>
            <a:r>
              <a:rPr lang="ar-EG" altLang="en-US" sz="2400" b="1" dirty="0" smtClean="0">
                <a:latin typeface="Times New Roman" pitchFamily="18" charset="0"/>
                <a:cs typeface="Times New Roman" pitchFamily="18" charset="0"/>
              </a:rPr>
              <a:t>استخدام لغة مختلفة في العقيدة و ممارسة الطقوس (اللاتينية في الغرب و اليونانية في الشرق)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524000" y="772180"/>
            <a:ext cx="61253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ar-EG" alt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27- متى إنقسمت الأسرة الخلقيدونية و لماذا؟</a:t>
            </a:r>
            <a:endParaRPr lang="en-US" alt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5"/>
          <p:cNvSpPr>
            <a:spLocks noChangeArrowheads="1"/>
          </p:cNvSpPr>
          <p:nvPr/>
        </p:nvSpPr>
        <p:spPr bwMode="auto">
          <a:xfrm>
            <a:off x="6324600" y="0"/>
            <a:ext cx="25908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هل تعلم؟</a:t>
            </a:r>
            <a:endParaRPr lang="en-US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loud 6"/>
          <p:cNvSpPr>
            <a:spLocks noChangeArrowheads="1"/>
          </p:cNvSpPr>
          <p:nvPr/>
        </p:nvSpPr>
        <p:spPr bwMode="auto">
          <a:xfrm>
            <a:off x="0" y="0"/>
            <a:ext cx="28194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تاريخ الكنيسة</a:t>
            </a:r>
            <a:endParaRPr lang="en-US" alt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8983401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156" y="848380"/>
            <a:ext cx="7646644" cy="523220"/>
          </a:xfrm>
        </p:spPr>
        <p:txBody>
          <a:bodyPr wrap="none">
            <a:spAutoFit/>
          </a:bodyPr>
          <a:lstStyle/>
          <a:p>
            <a:pPr rtl="1"/>
            <a:r>
              <a:rPr lang="ar-EG" dirty="0" smtClean="0">
                <a:latin typeface="Times New Roman" pitchFamily="18" charset="0"/>
                <a:cs typeface="Times New Roman" pitchFamily="18" charset="0"/>
              </a:rPr>
              <a:t>28- وجدت المسيحية طريقها إلي مصر حتى قبل مجئ مارمرقس؟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="" xmlns:a16="http://schemas.microsoft.com/office/drawing/2014/main" id="{6F04530E-5B3B-4427-9723-119E35DA4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676400"/>
            <a:ext cx="4267200" cy="1015663"/>
          </a:xfrm>
          <a:prstGeom prst="rect">
            <a:avLst/>
          </a:prstGeom>
          <a:solidFill>
            <a:srgbClr val="F296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ct val="100000"/>
              </a:lnSpc>
              <a:spcAft>
                <a:spcPct val="5000"/>
              </a:spcAft>
            </a:pPr>
            <a:r>
              <a:rPr lang="ar-EG" b="1" dirty="0" smtClean="0">
                <a:latin typeface="Times New Roman" pitchFamily="18" charset="0"/>
                <a:cs typeface="Times New Roman" pitchFamily="18" charset="0"/>
              </a:rPr>
              <a:t>يشير سفر الأعمال إلى اليهود المصريين الذين كانوا موجودين في يوم حلول الروح القدس (أع 2 : 10)</a:t>
            </a: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="" xmlns:a16="http://schemas.microsoft.com/office/drawing/2014/main" id="{5F7DE687-5850-4230-933D-8CE7F236D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946737"/>
            <a:ext cx="4267200" cy="1015663"/>
          </a:xfrm>
          <a:prstGeom prst="rect">
            <a:avLst/>
          </a:prstGeom>
          <a:solidFill>
            <a:srgbClr val="F296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ct val="100000"/>
              </a:lnSpc>
              <a:spcAft>
                <a:spcPct val="5000"/>
              </a:spcAft>
            </a:pPr>
            <a:r>
              <a:rPr lang="ar-EG" b="1" dirty="0" smtClean="0">
                <a:latin typeface="Times New Roman" pitchFamily="18" charset="0"/>
                <a:cs typeface="Times New Roman" pitchFamily="18" charset="0"/>
              </a:rPr>
              <a:t>ذكر سفر الأعمال رجل يهودي من الأسكندرية يدعى ”أبولوس“ الذي شرح من النصوص المقدسة أن يسوع هو المسيا (أع 18 : 24 – 28)</a:t>
            </a: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="" xmlns:a16="http://schemas.microsoft.com/office/drawing/2014/main" id="{B2443276-49BC-45FE-A3A4-9D93349D7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168914"/>
            <a:ext cx="4267200" cy="707886"/>
          </a:xfrm>
          <a:prstGeom prst="rect">
            <a:avLst/>
          </a:prstGeom>
          <a:solidFill>
            <a:srgbClr val="F296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ct val="100000"/>
              </a:lnSpc>
              <a:spcAft>
                <a:spcPct val="5000"/>
              </a:spcAft>
            </a:pPr>
            <a:r>
              <a:rPr lang="ar-EG" b="1" dirty="0" smtClean="0">
                <a:latin typeface="Times New Roman" pitchFamily="18" charset="0"/>
                <a:cs typeface="Times New Roman" pitchFamily="18" charset="0"/>
              </a:rPr>
              <a:t>وجه القديس لوقا إنجيله إلى ”ثاؤفيلس“ مسيحي من الأسكندرية (لو 1 : 3)</a:t>
            </a: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="" xmlns:a16="http://schemas.microsoft.com/office/drawing/2014/main" id="{2E87A6FA-3D9D-4A8C-AED6-1FC4620E6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5083314"/>
            <a:ext cx="4267200" cy="707886"/>
          </a:xfrm>
          <a:prstGeom prst="rect">
            <a:avLst/>
          </a:prstGeom>
          <a:solidFill>
            <a:srgbClr val="F296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ct val="100000"/>
              </a:lnSpc>
              <a:spcAft>
                <a:spcPct val="5000"/>
              </a:spcAft>
            </a:pPr>
            <a:r>
              <a:rPr lang="ar-EG" altLang="en-US" b="1" dirty="0" smtClean="0">
                <a:latin typeface="Times New Roman" pitchFamily="18" charset="0"/>
                <a:cs typeface="Times New Roman" pitchFamily="18" charset="0"/>
              </a:rPr>
              <a:t>سجل سنكسار (15 بشنس) أن القديس سمعان الغيور كرز بالكلمة في جنوب مصر و النوبة.</a:t>
            </a: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CDCB6533-ECBF-4E24-B014-1D1E1B7C9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00200"/>
            <a:ext cx="4114800" cy="4267200"/>
          </a:xfrm>
          <a:prstGeom prst="rect">
            <a:avLst/>
          </a:prstGeom>
        </p:spPr>
      </p:pic>
      <p:sp>
        <p:nvSpPr>
          <p:cNvPr id="8" name="Cloud 7"/>
          <p:cNvSpPr>
            <a:spLocks noChangeArrowheads="1"/>
          </p:cNvSpPr>
          <p:nvPr/>
        </p:nvSpPr>
        <p:spPr bwMode="auto">
          <a:xfrm>
            <a:off x="6324600" y="0"/>
            <a:ext cx="25908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هل تعلم؟</a:t>
            </a:r>
            <a:endParaRPr lang="en-US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loud 8"/>
          <p:cNvSpPr>
            <a:spLocks noChangeArrowheads="1"/>
          </p:cNvSpPr>
          <p:nvPr/>
        </p:nvSpPr>
        <p:spPr bwMode="auto">
          <a:xfrm>
            <a:off x="0" y="0"/>
            <a:ext cx="28194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تاريخ الكنيسة</a:t>
            </a:r>
            <a:endParaRPr lang="en-US" alt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8445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404218" y="2062787"/>
            <a:ext cx="1829009" cy="3723029"/>
            <a:chOff x="513" y="678"/>
            <a:chExt cx="1323" cy="3111"/>
          </a:xfrm>
          <a:solidFill>
            <a:srgbClr val="80B3D0"/>
          </a:solidFill>
        </p:grpSpPr>
        <p:sp>
          <p:nvSpPr>
            <p:cNvPr id="10251" name="Text Box 4"/>
            <p:cNvSpPr txBox="1">
              <a:spLocks noChangeArrowheads="1"/>
            </p:cNvSpPr>
            <p:nvPr/>
          </p:nvSpPr>
          <p:spPr bwMode="auto">
            <a:xfrm>
              <a:off x="513" y="1070"/>
              <a:ext cx="1323" cy="27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74625" indent="-174625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</a:pPr>
              <a:endParaRPr lang="ar-EG" altLang="en-US" sz="2100" b="1" dirty="0" smtClean="0"/>
            </a:p>
            <a:p>
              <a:pPr algn="r" rtl="1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</a:pPr>
              <a:r>
                <a:rPr lang="ar-EG" altLang="en-US" sz="2100" b="1" dirty="0" smtClean="0"/>
                <a:t>. وفقاً للمصادر 55 – 60 م</a:t>
              </a:r>
              <a:endParaRPr lang="en-US" altLang="en-US" sz="2100" b="1" dirty="0"/>
            </a:p>
            <a:p>
              <a:pPr algn="r" rtl="1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r>
                <a:rPr lang="ar-EG" altLang="en-US" sz="2100" b="1" dirty="0" smtClean="0"/>
                <a:t>ركز على المسيح ابن الإنسان</a:t>
              </a:r>
              <a:endParaRPr lang="en-US" altLang="en-US" sz="2100" b="1" dirty="0"/>
            </a:p>
            <a:p>
              <a:pPr algn="r" rtl="1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r>
                <a:rPr lang="en-US" altLang="en-US" sz="2100" b="1" dirty="0" smtClean="0"/>
                <a:t>“</a:t>
              </a:r>
              <a:r>
                <a:rPr lang="ar-EG" altLang="en-US" sz="2100" b="1" dirty="0" smtClean="0"/>
                <a:t>للوقت</a:t>
              </a:r>
              <a:r>
                <a:rPr lang="en-US" altLang="en-US" sz="2100" b="1" dirty="0" smtClean="0"/>
                <a:t>” </a:t>
              </a:r>
              <a:r>
                <a:rPr lang="ar-EG" altLang="en-US" sz="2100" b="1" dirty="0" smtClean="0"/>
                <a:t> ذكرت 31 مرة</a:t>
              </a:r>
              <a:endParaRPr lang="en-US" altLang="en-US" sz="2100" b="1" dirty="0"/>
            </a:p>
            <a:p>
              <a:pPr algn="r" rtl="1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endParaRPr lang="en-US" altLang="en-US" dirty="0"/>
            </a:p>
          </p:txBody>
        </p:sp>
        <p:sp>
          <p:nvSpPr>
            <p:cNvPr id="10252" name="Text Box 5"/>
            <p:cNvSpPr txBox="1">
              <a:spLocks noChangeArrowheads="1"/>
            </p:cNvSpPr>
            <p:nvPr/>
          </p:nvSpPr>
          <p:spPr bwMode="auto">
            <a:xfrm>
              <a:off x="513" y="678"/>
              <a:ext cx="1323" cy="4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rtl="1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</a:pPr>
              <a:r>
                <a:rPr lang="ar-EG" altLang="en-US" sz="2800" b="1" i="1" dirty="0" smtClean="0"/>
                <a:t>ق. مرقس</a:t>
              </a:r>
              <a:endParaRPr lang="en-US" altLang="en-US" sz="2800" b="1" i="1" dirty="0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657600" y="2057401"/>
            <a:ext cx="1746662" cy="3733800"/>
            <a:chOff x="-192" y="624"/>
            <a:chExt cx="1632" cy="3120"/>
          </a:xfrm>
          <a:solidFill>
            <a:srgbClr val="B8D9EC"/>
          </a:solidFill>
        </p:grpSpPr>
        <p:sp>
          <p:nvSpPr>
            <p:cNvPr id="10249" name="Text Box 7"/>
            <p:cNvSpPr txBox="1">
              <a:spLocks noChangeArrowheads="1"/>
            </p:cNvSpPr>
            <p:nvPr/>
          </p:nvSpPr>
          <p:spPr bwMode="auto">
            <a:xfrm>
              <a:off x="-192" y="960"/>
              <a:ext cx="1632" cy="278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74625" indent="-174625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65138" indent="-176213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endParaRPr lang="ar-EG" altLang="en-US" sz="1800" dirty="0" smtClean="0"/>
            </a:p>
            <a:p>
              <a:pPr algn="r" rtl="1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r>
                <a:rPr lang="ar-EG" altLang="en-US" sz="2400" b="1" dirty="0" smtClean="0"/>
                <a:t>كتب الإنجيل حوالي سنة 62 م</a:t>
              </a:r>
              <a:endParaRPr lang="en-US" altLang="en-US" sz="2400" b="1" dirty="0"/>
            </a:p>
            <a:p>
              <a:pPr algn="r" rtl="1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r>
                <a:rPr lang="ar-EG" altLang="en-US" sz="2400" b="1" dirty="0" smtClean="0"/>
                <a:t>سفر الأعمال حوالى 63 م</a:t>
              </a:r>
              <a:endParaRPr lang="en-US" altLang="en-US" sz="2400" b="1" dirty="0"/>
            </a:p>
            <a:p>
              <a:pPr marL="0" indent="0" algn="r" rtl="1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</a:pPr>
              <a:endParaRPr lang="en-US" altLang="en-US" sz="1800" dirty="0"/>
            </a:p>
            <a:p>
              <a:pPr lvl="1" algn="r" rtl="1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</a:pPr>
              <a:endParaRPr lang="en-US" altLang="en-US" sz="1800" dirty="0"/>
            </a:p>
          </p:txBody>
        </p:sp>
        <p:sp>
          <p:nvSpPr>
            <p:cNvPr id="10250" name="Text Box 8"/>
            <p:cNvSpPr txBox="1">
              <a:spLocks noChangeArrowheads="1"/>
            </p:cNvSpPr>
            <p:nvPr/>
          </p:nvSpPr>
          <p:spPr bwMode="auto">
            <a:xfrm>
              <a:off x="-192" y="624"/>
              <a:ext cx="1632" cy="33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rtl="1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</a:pPr>
              <a:r>
                <a:rPr lang="ar-EG" altLang="en-US" sz="2800" b="1" i="1" dirty="0" smtClean="0"/>
                <a:t>ق. لوقا</a:t>
              </a:r>
              <a:endParaRPr lang="en-US" altLang="en-US" sz="2800" b="1" i="1" dirty="0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980799" y="2057401"/>
            <a:ext cx="1752600" cy="3733801"/>
            <a:chOff x="384" y="624"/>
            <a:chExt cx="1564" cy="3120"/>
          </a:xfrm>
          <a:solidFill>
            <a:srgbClr val="80B3D0"/>
          </a:solidFill>
        </p:grpSpPr>
        <p:sp>
          <p:nvSpPr>
            <p:cNvPr id="10247" name="Text Box 10"/>
            <p:cNvSpPr txBox="1">
              <a:spLocks noChangeArrowheads="1"/>
            </p:cNvSpPr>
            <p:nvPr/>
          </p:nvSpPr>
          <p:spPr bwMode="auto">
            <a:xfrm>
              <a:off x="384" y="960"/>
              <a:ext cx="1564" cy="278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74625" indent="-174625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endParaRPr lang="ar-EG" altLang="en-US" sz="1800" dirty="0" smtClean="0"/>
            </a:p>
            <a:p>
              <a:pPr algn="r" rtl="1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r>
                <a:rPr lang="ar-EG" altLang="en-US" sz="2400" b="1" dirty="0" smtClean="0"/>
                <a:t>في الفتره من 65 – 70 م</a:t>
              </a:r>
              <a:endParaRPr lang="en-US" altLang="en-US" sz="2400" b="1" dirty="0"/>
            </a:p>
            <a:p>
              <a:pPr algn="r" rtl="1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r>
                <a:rPr lang="ar-EG" altLang="en-US" sz="2400" b="1" dirty="0" smtClean="0"/>
                <a:t>ذكر نبوات من العهد القديم</a:t>
              </a:r>
              <a:endParaRPr lang="en-US" altLang="en-US" sz="2400" b="1" dirty="0"/>
            </a:p>
            <a:p>
              <a:pPr algn="r" rtl="1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endParaRPr lang="en-US" altLang="en-US" dirty="0"/>
            </a:p>
          </p:txBody>
        </p:sp>
        <p:sp>
          <p:nvSpPr>
            <p:cNvPr id="10248" name="Text Box 11"/>
            <p:cNvSpPr txBox="1">
              <a:spLocks noChangeArrowheads="1"/>
            </p:cNvSpPr>
            <p:nvPr/>
          </p:nvSpPr>
          <p:spPr bwMode="auto">
            <a:xfrm>
              <a:off x="384" y="624"/>
              <a:ext cx="1564" cy="33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rtl="1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</a:pPr>
              <a:r>
                <a:rPr lang="ar-EG" altLang="en-US" sz="2800" b="1" i="1" dirty="0" smtClean="0"/>
                <a:t>ق. متى</a:t>
              </a:r>
              <a:endParaRPr lang="en-US" altLang="en-US" sz="2800" b="1" i="1" dirty="0"/>
            </a:p>
          </p:txBody>
        </p:sp>
      </p:grpSp>
      <p:sp>
        <p:nvSpPr>
          <p:cNvPr id="10246" name="Rectangle 12"/>
          <p:cNvSpPr>
            <a:spLocks noChangeArrowheads="1"/>
          </p:cNvSpPr>
          <p:nvPr/>
        </p:nvSpPr>
        <p:spPr bwMode="auto">
          <a:xfrm>
            <a:off x="1295400" y="762000"/>
            <a:ext cx="65566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 eaLnBrk="1" hangingPunct="1">
              <a:lnSpc>
                <a:spcPct val="100000"/>
              </a:lnSpc>
              <a:spcBef>
                <a:spcPct val="0"/>
              </a:spcBef>
            </a:pPr>
            <a:r>
              <a:rPr lang="ar-EG" alt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2- متى كتب الآباء الرسل العهد الجديد؟</a:t>
            </a:r>
            <a:endParaRPr lang="en-US" altLang="en-US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380599" y="2057401"/>
            <a:ext cx="1600200" cy="3733800"/>
            <a:chOff x="-192" y="624"/>
            <a:chExt cx="1632" cy="3120"/>
          </a:xfrm>
          <a:solidFill>
            <a:srgbClr val="B8D9EC"/>
          </a:solidFill>
        </p:grpSpPr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-192" y="960"/>
              <a:ext cx="1632" cy="278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74625" indent="-174625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65138" indent="-176213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endParaRPr lang="ar-EG" altLang="en-US" sz="2400" b="1" dirty="0" smtClean="0"/>
            </a:p>
            <a:p>
              <a:pPr algn="r" rtl="1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r>
                <a:rPr lang="ar-EG" altLang="en-US" sz="2400" b="1" dirty="0" smtClean="0"/>
                <a:t>95 – 96 م</a:t>
              </a:r>
              <a:endParaRPr lang="en-US" altLang="en-US" sz="2400" b="1" dirty="0"/>
            </a:p>
            <a:p>
              <a:pPr algn="r" rtl="1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r>
                <a:rPr lang="ar-EG" altLang="en-US" sz="2400" b="1" dirty="0" smtClean="0"/>
                <a:t>5 كتب</a:t>
              </a:r>
              <a:endParaRPr lang="en-US" altLang="en-US" sz="2400" b="1" dirty="0"/>
            </a:p>
            <a:p>
              <a:pPr algn="r" rtl="1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r>
                <a:rPr lang="ar-EG" altLang="en-US" sz="2400" b="1" dirty="0" smtClean="0"/>
                <a:t>كتب للرد على بدعة ”الغنوسية“</a:t>
              </a:r>
              <a:endParaRPr lang="en-US" altLang="en-US" b="1" dirty="0"/>
            </a:p>
          </p:txBody>
        </p:sp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-192" y="624"/>
              <a:ext cx="1632" cy="33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rtl="1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</a:pPr>
              <a:r>
                <a:rPr lang="ar-EG" altLang="en-US" sz="2800" b="1" i="1" dirty="0" smtClean="0"/>
                <a:t>ق. يوحنا</a:t>
              </a:r>
              <a:endParaRPr lang="en-US" altLang="en-US" sz="2800" b="1" i="1" dirty="0"/>
            </a:p>
          </p:txBody>
        </p:sp>
      </p:grpSp>
      <p:grpSp>
        <p:nvGrpSpPr>
          <p:cNvPr id="22" name="Group 9"/>
          <p:cNvGrpSpPr>
            <a:grpSpLocks/>
          </p:cNvGrpSpPr>
          <p:nvPr/>
        </p:nvGrpSpPr>
        <p:grpSpPr bwMode="auto">
          <a:xfrm>
            <a:off x="7233463" y="2057400"/>
            <a:ext cx="1518063" cy="3733802"/>
            <a:chOff x="-253" y="624"/>
            <a:chExt cx="1814" cy="3120"/>
          </a:xfrm>
        </p:grpSpPr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-253" y="960"/>
              <a:ext cx="1814" cy="2784"/>
            </a:xfrm>
            <a:prstGeom prst="rect">
              <a:avLst/>
            </a:prstGeom>
            <a:solidFill>
              <a:srgbClr val="B8D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74625" indent="-174625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endParaRPr lang="ar-EG" altLang="en-US" sz="1800" dirty="0" smtClean="0"/>
            </a:p>
            <a:p>
              <a:pPr algn="r" rtl="1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r>
                <a:rPr lang="ar-EG" altLang="en-US" sz="2400" b="1" dirty="0" smtClean="0"/>
                <a:t>52 – 67 م</a:t>
              </a:r>
              <a:endParaRPr lang="en-US" altLang="en-US" sz="2400" b="1" dirty="0"/>
            </a:p>
            <a:p>
              <a:pPr algn="r" rtl="1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r>
                <a:rPr lang="ar-EG" altLang="en-US" sz="2400" b="1" dirty="0" smtClean="0"/>
                <a:t>14 رسالة</a:t>
              </a:r>
              <a:endParaRPr lang="en-US" altLang="en-US" sz="2400" b="1" dirty="0"/>
            </a:p>
            <a:p>
              <a:pPr algn="r" rtl="1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r>
                <a:rPr lang="ar-EG" altLang="en-US" sz="2400" b="1" dirty="0" smtClean="0"/>
                <a:t>ذكرت كلمة كنيسة 63 مرة</a:t>
              </a:r>
              <a:endParaRPr lang="en-US" altLang="en-US" sz="2400" b="1" dirty="0"/>
            </a:p>
          </p:txBody>
        </p:sp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-253" y="624"/>
              <a:ext cx="1814" cy="336"/>
            </a:xfrm>
            <a:prstGeom prst="rect">
              <a:avLst/>
            </a:prstGeom>
            <a:solidFill>
              <a:srgbClr val="B8D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rtl="1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</a:pPr>
              <a:r>
                <a:rPr lang="ar-EG" altLang="en-US" sz="2800" b="1" i="1" dirty="0" smtClean="0"/>
                <a:t>ق. بولس</a:t>
              </a:r>
              <a:endParaRPr lang="en-US" altLang="en-US" sz="2800" b="1" i="1" dirty="0"/>
            </a:p>
          </p:txBody>
        </p:sp>
      </p:grpSp>
      <p:sp>
        <p:nvSpPr>
          <p:cNvPr id="21" name="Cloud 20"/>
          <p:cNvSpPr>
            <a:spLocks noChangeArrowheads="1"/>
          </p:cNvSpPr>
          <p:nvPr/>
        </p:nvSpPr>
        <p:spPr bwMode="auto">
          <a:xfrm>
            <a:off x="6324600" y="0"/>
            <a:ext cx="25908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هل تعلم؟</a:t>
            </a:r>
            <a:endParaRPr lang="en-US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Cloud 24"/>
          <p:cNvSpPr>
            <a:spLocks noChangeArrowheads="1"/>
          </p:cNvSpPr>
          <p:nvPr/>
        </p:nvSpPr>
        <p:spPr bwMode="auto">
          <a:xfrm>
            <a:off x="0" y="0"/>
            <a:ext cx="28194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تاريخ الكنيسة</a:t>
            </a:r>
            <a:endParaRPr lang="en-US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85800" y="914400"/>
            <a:ext cx="7772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35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295400" y="1600200"/>
            <a:ext cx="7130798" cy="421038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marL="233363" indent="-23336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ct val="100000"/>
              </a:lnSpc>
              <a:spcBef>
                <a:spcPct val="0"/>
              </a:spcBef>
              <a:spcAft>
                <a:spcPct val="45000"/>
              </a:spcAft>
              <a:buFontTx/>
              <a:buChar char="•"/>
            </a:pPr>
            <a:r>
              <a:rPr lang="ar-EG" altLang="en-US" sz="2400" b="1" dirty="0" smtClean="0">
                <a:latin typeface="Times New Roman" pitchFamily="18" charset="0"/>
                <a:cs typeface="Times New Roman" pitchFamily="18" charset="0"/>
              </a:rPr>
              <a:t>تعداد سكان مصر كان حوالي 24 مليون عام 639 – 642 م.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>
              <a:lnSpc>
                <a:spcPct val="100000"/>
              </a:lnSpc>
              <a:spcBef>
                <a:spcPct val="0"/>
              </a:spcBef>
              <a:spcAft>
                <a:spcPct val="45000"/>
              </a:spcAft>
              <a:buFontTx/>
              <a:buChar char="•"/>
            </a:pPr>
            <a:r>
              <a:rPr lang="ar-EG" altLang="en-US" sz="2400" b="1" dirty="0" smtClean="0">
                <a:latin typeface="Times New Roman" pitchFamily="18" charset="0"/>
                <a:cs typeface="Times New Roman" pitchFamily="18" charset="0"/>
              </a:rPr>
              <a:t>اصبحت اللغه العربية هي اللغة الرسمية عام 706 م.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>
              <a:lnSpc>
                <a:spcPct val="100000"/>
              </a:lnSpc>
              <a:spcBef>
                <a:spcPct val="0"/>
              </a:spcBef>
              <a:spcAft>
                <a:spcPct val="45000"/>
              </a:spcAft>
              <a:buFontTx/>
              <a:buChar char="•"/>
            </a:pPr>
            <a:r>
              <a:rPr lang="ar-EG" altLang="en-US" sz="2400" b="1" dirty="0" smtClean="0">
                <a:latin typeface="Times New Roman" pitchFamily="18" charset="0"/>
                <a:cs typeface="Times New Roman" pitchFamily="18" charset="0"/>
              </a:rPr>
              <a:t>الغالبية من المصريين اصبحت من غير المسيحين فى 840 – 850 م.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>
              <a:lnSpc>
                <a:spcPct val="100000"/>
              </a:lnSpc>
              <a:spcBef>
                <a:spcPct val="0"/>
              </a:spcBef>
              <a:spcAft>
                <a:spcPct val="45000"/>
              </a:spcAft>
              <a:buFontTx/>
              <a:buChar char="•"/>
            </a:pPr>
            <a:r>
              <a:rPr lang="ar-EG" altLang="en-US" sz="2400" b="1" dirty="0" smtClean="0">
                <a:latin typeface="Times New Roman" pitchFamily="18" charset="0"/>
                <a:cs typeface="Times New Roman" pitchFamily="18" charset="0"/>
              </a:rPr>
              <a:t>معجزة نقل جبل المقطم حدثت ما بين 976 – 979 م.</a:t>
            </a:r>
            <a:endParaRPr lang="ar-EG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>
              <a:lnSpc>
                <a:spcPct val="100000"/>
              </a:lnSpc>
              <a:spcBef>
                <a:spcPct val="0"/>
              </a:spcBef>
              <a:spcAft>
                <a:spcPct val="45000"/>
              </a:spcAft>
              <a:buFontTx/>
              <a:buChar char="•"/>
            </a:pPr>
            <a:r>
              <a:rPr lang="ar-EG" altLang="en-US" sz="2400" b="1" dirty="0" smtClean="0">
                <a:latin typeface="Times New Roman" pitchFamily="18" charset="0"/>
                <a:cs typeface="Times New Roman" pitchFamily="18" charset="0"/>
              </a:rPr>
              <a:t>ترأس الكنيسة </a:t>
            </a:r>
            <a:r>
              <a:rPr lang="ar-EG" altLang="en-US" sz="2400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ar-EG" altLang="en-US" sz="2400" b="1" dirty="0" smtClean="0">
                <a:latin typeface="Times New Roman" pitchFamily="18" charset="0"/>
                <a:cs typeface="Times New Roman" pitchFamily="18" charset="0"/>
              </a:rPr>
              <a:t>بطاركة على الاقل من أصول سورية: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pPr lvl="1" algn="r" rtl="1" eaLnBrk="1" hangingPunct="1">
              <a:lnSpc>
                <a:spcPct val="100000"/>
              </a:lnSpc>
              <a:spcBef>
                <a:spcPct val="0"/>
              </a:spcBef>
              <a:spcAft>
                <a:spcPct val="45000"/>
              </a:spcAft>
              <a:buFontTx/>
              <a:buChar char="•"/>
            </a:pPr>
            <a:r>
              <a:rPr lang="ar-EG" altLang="en-US" sz="2400" b="1" dirty="0" smtClean="0">
                <a:latin typeface="Times New Roman" pitchFamily="18" charset="0"/>
                <a:cs typeface="Times New Roman" pitchFamily="18" charset="0"/>
              </a:rPr>
              <a:t>البابا سمعان الأول البابا 42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pPr lvl="1" algn="r" rtl="1" eaLnBrk="1" hangingPunct="1">
              <a:lnSpc>
                <a:spcPct val="100000"/>
              </a:lnSpc>
              <a:spcBef>
                <a:spcPct val="0"/>
              </a:spcBef>
              <a:spcAft>
                <a:spcPct val="45000"/>
              </a:spcAft>
              <a:buFontTx/>
              <a:buChar char="•"/>
            </a:pPr>
            <a:r>
              <a:rPr lang="ar-EG" altLang="en-US" sz="2400" b="1" dirty="0" smtClean="0">
                <a:latin typeface="Times New Roman" pitchFamily="18" charset="0"/>
                <a:cs typeface="Times New Roman" pitchFamily="18" charset="0"/>
              </a:rPr>
              <a:t>البابا ابرآم ابن زرعة البابا 62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pPr lvl="1" algn="r" rtl="1" eaLnBrk="1" hangingPunct="1">
              <a:lnSpc>
                <a:spcPct val="100000"/>
              </a:lnSpc>
              <a:spcBef>
                <a:spcPct val="0"/>
              </a:spcBef>
              <a:spcAft>
                <a:spcPct val="45000"/>
              </a:spcAft>
              <a:buFontTx/>
              <a:buChar char="•"/>
            </a:pPr>
            <a:r>
              <a:rPr lang="ar-EG" altLang="en-US" sz="2400" b="1" dirty="0" smtClean="0">
                <a:latin typeface="Times New Roman" pitchFamily="18" charset="0"/>
                <a:cs typeface="Times New Roman" pitchFamily="18" charset="0"/>
              </a:rPr>
              <a:t>البابا يؤانس العاشر البابا 85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181390" y="786825"/>
            <a:ext cx="66672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 eaLnBrk="1" hangingPunct="1">
              <a:lnSpc>
                <a:spcPct val="100000"/>
              </a:lnSpc>
              <a:spcBef>
                <a:spcPct val="0"/>
              </a:spcBef>
            </a:pPr>
            <a:r>
              <a:rPr lang="ar-EG" alt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29- بعض الحقائق عن الكنيسة بعد الغزو العربي؟</a:t>
            </a:r>
            <a:endParaRPr lang="en-US" alt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loud 4"/>
          <p:cNvSpPr>
            <a:spLocks noChangeArrowheads="1"/>
          </p:cNvSpPr>
          <p:nvPr/>
        </p:nvSpPr>
        <p:spPr bwMode="auto">
          <a:xfrm>
            <a:off x="6324600" y="0"/>
            <a:ext cx="25908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هل تعلم؟</a:t>
            </a:r>
            <a:endParaRPr lang="en-US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5"/>
          <p:cNvSpPr>
            <a:spLocks noChangeArrowheads="1"/>
          </p:cNvSpPr>
          <p:nvPr/>
        </p:nvSpPr>
        <p:spPr bwMode="auto">
          <a:xfrm>
            <a:off x="0" y="0"/>
            <a:ext cx="28194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تاريخ الكنيسة</a:t>
            </a:r>
            <a:endParaRPr lang="en-US" alt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359459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85800" y="533400"/>
            <a:ext cx="7772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3500" b="1" i="1" dirty="0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176910" y="715748"/>
            <a:ext cx="468109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 eaLnBrk="1" hangingPunct="1">
              <a:lnSpc>
                <a:spcPct val="100000"/>
              </a:lnSpc>
              <a:spcBef>
                <a:spcPct val="0"/>
              </a:spcBef>
            </a:pPr>
            <a:r>
              <a:rPr lang="ar-EG" altLang="en-US" sz="2800" b="1" dirty="0" smtClean="0">
                <a:solidFill>
                  <a:schemeClr val="tx2"/>
                </a:solidFill>
              </a:rPr>
              <a:t>30- متى أضافت الكنيسة الكاثوليكية </a:t>
            </a:r>
          </a:p>
          <a:p>
            <a:pPr algn="ctr" rtl="1" eaLnBrk="1" hangingPunct="1">
              <a:lnSpc>
                <a:spcPct val="100000"/>
              </a:lnSpc>
              <a:spcBef>
                <a:spcPct val="0"/>
              </a:spcBef>
            </a:pPr>
            <a:r>
              <a:rPr lang="ar-EG" altLang="en-US" sz="2800" b="1" dirty="0" smtClean="0">
                <a:solidFill>
                  <a:schemeClr val="tx2"/>
                </a:solidFill>
              </a:rPr>
              <a:t>(من الابن) إلى قانون الإيمان النيقاوي؟</a:t>
            </a:r>
            <a:endParaRPr lang="en-US" altLang="en-US" sz="2800" b="1" dirty="0">
              <a:solidFill>
                <a:schemeClr val="tx2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33400" y="1786283"/>
            <a:ext cx="8153400" cy="4081117"/>
          </a:xfrm>
          <a:prstGeom prst="rect">
            <a:avLst/>
          </a:prstGeom>
          <a:solidFill>
            <a:srgbClr val="E2F4F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ct val="100000"/>
              </a:lnSpc>
              <a:spcBef>
                <a:spcPct val="0"/>
              </a:spcBef>
              <a:spcAft>
                <a:spcPct val="45000"/>
              </a:spcAft>
              <a:buFont typeface="Arial" panose="020B0604020202020204" pitchFamily="34" charset="0"/>
              <a:buChar char="•"/>
            </a:pP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النص الأصلي حول الروح القدس الذي أضيف في مجمع القسطنطينية المسكوني عام 381 م كان ” نعم نؤمن بالروح القدس الرب المحي المنبثق من الآب“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>
              <a:lnSpc>
                <a:spcPct val="100000"/>
              </a:lnSpc>
              <a:spcBef>
                <a:spcPct val="0"/>
              </a:spcBef>
              <a:spcAft>
                <a:spcPct val="45000"/>
              </a:spcAft>
              <a:buFont typeface="Arial" panose="020B0604020202020204" pitchFamily="34" charset="0"/>
              <a:buChar char="•"/>
            </a:pP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أضيفت لأول مره عبارة ”من الابن“ في مجمع توليدو الثالث عام 589 م. و لم تكن مقبولة من الكنيسة الغربية.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>
              <a:lnSpc>
                <a:spcPct val="100000"/>
              </a:lnSpc>
              <a:spcBef>
                <a:spcPct val="0"/>
              </a:spcBef>
              <a:spcAft>
                <a:spcPct val="45000"/>
              </a:spcAft>
              <a:buFont typeface="Arial" panose="020B0604020202020204" pitchFamily="34" charset="0"/>
              <a:buChar char="•"/>
            </a:pP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العديد من المجامع المحلية بدأت في الموافقة على الإضافة مثل مجمع فريولي عام 796 م.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>
              <a:lnSpc>
                <a:spcPct val="100000"/>
              </a:lnSpc>
              <a:spcBef>
                <a:spcPct val="0"/>
              </a:spcBef>
              <a:spcAft>
                <a:spcPct val="45000"/>
              </a:spcAft>
              <a:buFont typeface="Arial" panose="020B0604020202020204" pitchFamily="34" charset="0"/>
              <a:buChar char="•"/>
            </a:pP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تمت الإضافة الرسمية نتيجة لضغط الملك هنري الثاني في زمن البابا بينديكت الثامن عام 1014 م.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>
              <a:lnSpc>
                <a:spcPct val="100000"/>
              </a:lnSpc>
              <a:spcBef>
                <a:spcPct val="0"/>
              </a:spcBef>
              <a:spcAft>
                <a:spcPct val="45000"/>
              </a:spcAft>
              <a:buFont typeface="Arial" panose="020B0604020202020204" pitchFamily="34" charset="0"/>
              <a:buChar char="•"/>
            </a:pP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قادت هذه الإضافة إلى </a:t>
            </a: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الإنقسام </a:t>
            </a: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العظيم بين الكنائس الخلقيدونية عام 1054 م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loud 4"/>
          <p:cNvSpPr>
            <a:spLocks noChangeArrowheads="1"/>
          </p:cNvSpPr>
          <p:nvPr/>
        </p:nvSpPr>
        <p:spPr bwMode="auto">
          <a:xfrm>
            <a:off x="6324600" y="0"/>
            <a:ext cx="25908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هل تعلم؟</a:t>
            </a:r>
            <a:endParaRPr lang="en-US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loud 6"/>
          <p:cNvSpPr>
            <a:spLocks noChangeArrowheads="1"/>
          </p:cNvSpPr>
          <p:nvPr/>
        </p:nvSpPr>
        <p:spPr bwMode="auto">
          <a:xfrm>
            <a:off x="0" y="0"/>
            <a:ext cx="28194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تاريخ الكنيسة</a:t>
            </a:r>
            <a:endParaRPr lang="en-US" alt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933297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27980227"/>
              </p:ext>
            </p:extLst>
          </p:nvPr>
        </p:nvGraphicFramePr>
        <p:xfrm>
          <a:off x="457200" y="1447800"/>
          <a:ext cx="8229600" cy="4172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18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918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48710">
                <a:tc>
                  <a:txBody>
                    <a:bodyPr/>
                    <a:lstStyle/>
                    <a:p>
                      <a:pPr algn="ctr" rtl="1"/>
                      <a:r>
                        <a:rPr lang="ar-EG" sz="1800" dirty="0" smtClean="0">
                          <a:solidFill>
                            <a:schemeClr val="tx1"/>
                          </a:solidFill>
                        </a:rPr>
                        <a:t>الأرثوذكس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1800" dirty="0" smtClean="0">
                          <a:solidFill>
                            <a:schemeClr val="tx1"/>
                          </a:solidFill>
                        </a:rPr>
                        <a:t>الكاثوليك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1800" dirty="0" smtClean="0">
                          <a:solidFill>
                            <a:schemeClr val="tx1"/>
                          </a:solidFill>
                        </a:rPr>
                        <a:t>الموضوع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871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أقنوم في الثالوث</a:t>
                      </a:r>
                      <a:r>
                        <a:rPr lang="ar-EG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منبثق من الآب.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EG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أقنوم في</a:t>
                      </a:r>
                      <a:r>
                        <a:rPr lang="ar-EG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الثالوث منبثق من الآب و الابن.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EG" sz="1400" b="1" dirty="0" smtClean="0"/>
                        <a:t>الروح القدس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59980">
                <a:tc>
                  <a:txBody>
                    <a:bodyPr/>
                    <a:lstStyle/>
                    <a:p>
                      <a:pPr algn="r" rtl="1"/>
                      <a:r>
                        <a:rPr lang="ar-EG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مرفوض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EG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مرحلة إنتقالية  من التطهير و الإستعداد للملكوت. و هو أيضاً مكان لتلقي العقاب عن خطايا</a:t>
                      </a:r>
                      <a:r>
                        <a:rPr lang="ar-EG" sz="14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عرضية لم يعترف بها  و لم تغفر.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EG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المطهر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30902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عصمة البابا مرفوضة.</a:t>
                      </a:r>
                      <a:r>
                        <a:rPr lang="ar-EG" sz="14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4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الروح القدس ترشد الكنيسة للحق من خلال المجامع المسكونية.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4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الكنيسة مجمعية و ليست باباوية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en-US" sz="14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ar-EG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البابا هو الرأس المرئي للكنيسة و الخليفة الروحي للقديس بطرس.</a:t>
                      </a:r>
                      <a:r>
                        <a:rPr lang="ar-EG" sz="14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و له السلطة المطلقة و هو معصوم.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EG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البابا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84176">
                <a:tc>
                  <a:txBody>
                    <a:bodyPr/>
                    <a:lstStyle/>
                    <a:p>
                      <a:pPr algn="r" rtl="1"/>
                      <a:r>
                        <a:rPr lang="ar-EG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توافق على أن العذراء أختبرت الموت بالجسد.</a:t>
                      </a:r>
                    </a:p>
                    <a:p>
                      <a:pPr algn="r" rtl="1"/>
                      <a:r>
                        <a:rPr lang="ar-EG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ترفض عقيدة الحبل بلا دنس.</a:t>
                      </a:r>
                    </a:p>
                    <a:p>
                      <a:pPr algn="r" rtl="1"/>
                      <a:r>
                        <a:rPr lang="ar-EG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مصطلح</a:t>
                      </a:r>
                      <a:r>
                        <a:rPr lang="ar-EG" sz="14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الثيؤطوكوس (والدة الإله) </a:t>
                      </a:r>
                      <a:r>
                        <a:rPr lang="ar-EG" sz="14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هو </a:t>
                      </a:r>
                      <a:r>
                        <a:rPr lang="ar-EG" sz="14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الأكثر شيوعاً.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EG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لم تحسم هل أختبرت العذراء مريم الموت بالجسد.</a:t>
                      </a:r>
                    </a:p>
                    <a:p>
                      <a:pPr algn="r" rtl="1"/>
                      <a:r>
                        <a:rPr lang="ar-EG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عقيدة الحبل بلا دنس.</a:t>
                      </a:r>
                      <a:endParaRPr lang="en-US" sz="1400" b="1" i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 rtl="1"/>
                      <a:r>
                        <a:rPr lang="ar-EG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تعتبر</a:t>
                      </a:r>
                      <a:r>
                        <a:rPr lang="ar-EG" sz="14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العذراء والدة الله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EG" sz="1400" b="1" dirty="0" smtClean="0">
                          <a:solidFill>
                            <a:schemeClr val="tx1"/>
                          </a:solidFill>
                        </a:rPr>
                        <a:t>السيدة</a:t>
                      </a:r>
                      <a:r>
                        <a:rPr lang="ar-EG" sz="1400" b="1" baseline="0" dirty="0" smtClean="0">
                          <a:solidFill>
                            <a:schemeClr val="tx1"/>
                          </a:solidFill>
                        </a:rPr>
                        <a:t> العذراء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Cloud 3"/>
          <p:cNvSpPr>
            <a:spLocks noChangeArrowheads="1"/>
          </p:cNvSpPr>
          <p:nvPr/>
        </p:nvSpPr>
        <p:spPr bwMode="auto">
          <a:xfrm>
            <a:off x="6324600" y="0"/>
            <a:ext cx="25908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هل تعلم؟</a:t>
            </a:r>
            <a:endParaRPr lang="en-US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5"/>
          <p:cNvSpPr>
            <a:spLocks noChangeArrowheads="1"/>
          </p:cNvSpPr>
          <p:nvPr/>
        </p:nvSpPr>
        <p:spPr bwMode="auto">
          <a:xfrm>
            <a:off x="0" y="0"/>
            <a:ext cx="28194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تاريخ الكنيسة</a:t>
            </a:r>
            <a:endParaRPr lang="en-US" alt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62000" y="685800"/>
            <a:ext cx="76642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31- ما هي الفروق الرئيسية بين الأرثوذكس و الكاثوليك؟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43171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85800" y="533400"/>
            <a:ext cx="7772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3500" b="1" i="1" dirty="0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356518" y="715748"/>
            <a:ext cx="59586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 eaLnBrk="1" hangingPunct="1">
              <a:lnSpc>
                <a:spcPct val="100000"/>
              </a:lnSpc>
              <a:spcBef>
                <a:spcPct val="0"/>
              </a:spcBef>
            </a:pPr>
            <a:r>
              <a:rPr lang="ar-EG" alt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32- من هم الآباء المؤسسين للبروتستانتيه؟</a:t>
            </a:r>
            <a:endParaRPr lang="en-US" alt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637B1A61-F5B4-4763-80D6-809FD614E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1431" y="1524000"/>
            <a:ext cx="5222969" cy="1015663"/>
          </a:xfrm>
          <a:solidFill>
            <a:srgbClr val="B8D9EC"/>
          </a:solidFill>
        </p:spPr>
        <p:txBody>
          <a:bodyPr wrap="none">
            <a:spAutoFit/>
          </a:bodyPr>
          <a:lstStyle/>
          <a:p>
            <a:pPr algn="r" rtl="1"/>
            <a:r>
              <a:rPr lang="ar-EG" altLang="en-US" sz="2000" dirty="0" smtClean="0">
                <a:latin typeface="Times New Roman" pitchFamily="18" charset="0"/>
                <a:cs typeface="Times New Roman" pitchFamily="18" charset="0"/>
              </a:rPr>
              <a:t>مارتن لوثر (1483 – 1546 م)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ar-EG" altLang="en-US" sz="2000" dirty="0" smtClean="0">
                <a:latin typeface="Times New Roman" pitchFamily="18" charset="0"/>
                <a:cs typeface="Times New Roman" pitchFamily="18" charset="0"/>
              </a:rPr>
              <a:t>راهب كاثوليكي إعترض ضد بيع صكوك الغفران عام 1517 م.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mage result for martin luther">
            <a:extLst>
              <a:ext uri="{FF2B5EF4-FFF2-40B4-BE49-F238E27FC236}">
                <a16:creationId xmlns="" xmlns:a16="http://schemas.microsoft.com/office/drawing/2014/main" id="{804C7F20-E8D4-402F-BCD3-D67FC25C1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2095500" cy="137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="" xmlns:a16="http://schemas.microsoft.com/office/drawing/2014/main" id="{C6D400AD-DD0A-4E01-957D-0C444B62D9C9}"/>
              </a:ext>
            </a:extLst>
          </p:cNvPr>
          <p:cNvSpPr txBox="1">
            <a:spLocks/>
          </p:cNvSpPr>
          <p:nvPr/>
        </p:nvSpPr>
        <p:spPr>
          <a:xfrm>
            <a:off x="3817980" y="3048000"/>
            <a:ext cx="4648202" cy="1015663"/>
          </a:xfrm>
          <a:prstGeom prst="rect">
            <a:avLst/>
          </a:prstGeom>
          <a:solidFill>
            <a:srgbClr val="B8D9EC"/>
          </a:solidFill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rtl="1">
              <a:lnSpc>
                <a:spcPct val="100000"/>
              </a:lnSpc>
            </a:pPr>
            <a:r>
              <a:rPr lang="ar-EG" altLang="en-US" sz="2000" dirty="0" smtClean="0">
                <a:latin typeface="Times New Roman" pitchFamily="18" charset="0"/>
                <a:cs typeface="Times New Roman" pitchFamily="18" charset="0"/>
              </a:rPr>
              <a:t>جون كالفن (1509 – 1564 م)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ar-EG" altLang="en-US" sz="2000" dirty="0" smtClean="0">
                <a:latin typeface="Times New Roman" pitchFamily="18" charset="0"/>
                <a:cs typeface="Times New Roman" pitchFamily="18" charset="0"/>
              </a:rPr>
              <a:t>قس كاثوليكي يعتقد أو </a:t>
            </a:r>
            <a:r>
              <a:rPr lang="ar-EG" altLang="en-US" sz="2000" dirty="0" smtClean="0">
                <a:latin typeface="Times New Roman" pitchFamily="18" charset="0"/>
                <a:cs typeface="Times New Roman" pitchFamily="18" charset="0"/>
              </a:rPr>
              <a:t>يؤمن </a:t>
            </a:r>
            <a:r>
              <a:rPr lang="ar-EG" altLang="en-US" sz="2000" dirty="0" smtClean="0">
                <a:latin typeface="Times New Roman" pitchFamily="18" charset="0"/>
                <a:cs typeface="Times New Roman" pitchFamily="18" charset="0"/>
              </a:rPr>
              <a:t>بالمقدرات.</a:t>
            </a: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5" descr="YoungerCalvin">
            <a:extLst>
              <a:ext uri="{FF2B5EF4-FFF2-40B4-BE49-F238E27FC236}">
                <a16:creationId xmlns="" xmlns:a16="http://schemas.microsoft.com/office/drawing/2014/main" id="{11816E9D-E13A-4BA7-83F0-61693F051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3400" y="2913380"/>
            <a:ext cx="2095500" cy="1453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67DBC5B7-83F2-451F-8D35-8A0B56B07F3A}"/>
              </a:ext>
            </a:extLst>
          </p:cNvPr>
          <p:cNvSpPr txBox="1">
            <a:spLocks/>
          </p:cNvSpPr>
          <p:nvPr/>
        </p:nvSpPr>
        <p:spPr>
          <a:xfrm>
            <a:off x="3817980" y="4572000"/>
            <a:ext cx="4648200" cy="1015663"/>
          </a:xfrm>
          <a:prstGeom prst="rect">
            <a:avLst/>
          </a:prstGeom>
          <a:solidFill>
            <a:srgbClr val="B8D9EC"/>
          </a:solidFill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rtl="1">
              <a:lnSpc>
                <a:spcPct val="100000"/>
              </a:lnSpc>
            </a:pPr>
            <a:r>
              <a:rPr lang="ar-EG" altLang="en-US" sz="2000" dirty="0" smtClean="0">
                <a:latin typeface="Times New Roman" pitchFamily="18" charset="0"/>
                <a:cs typeface="Times New Roman" pitchFamily="18" charset="0"/>
              </a:rPr>
              <a:t>الملك هنري الثامن (1491 – 1547 م)</a:t>
            </a: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ar-EG" altLang="en-US" sz="2000" dirty="0" smtClean="0">
                <a:latin typeface="Times New Roman" pitchFamily="18" charset="0"/>
                <a:cs typeface="Times New Roman" pitchFamily="18" charset="0"/>
              </a:rPr>
              <a:t>عين نفسه رئيساً للكنيسة و أسس الكنيسة الإنجلكانية</a:t>
            </a:r>
            <a:endParaRPr lang="en-US" alt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5" descr="henry8">
            <a:extLst>
              <a:ext uri="{FF2B5EF4-FFF2-40B4-BE49-F238E27FC236}">
                <a16:creationId xmlns="" xmlns:a16="http://schemas.microsoft.com/office/drawing/2014/main" id="{0C1872F1-7150-4DE4-909E-F9B7C876A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3400" y="4501944"/>
            <a:ext cx="2095500" cy="137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loud 9"/>
          <p:cNvSpPr>
            <a:spLocks noChangeArrowheads="1"/>
          </p:cNvSpPr>
          <p:nvPr/>
        </p:nvSpPr>
        <p:spPr bwMode="auto">
          <a:xfrm>
            <a:off x="6324600" y="0"/>
            <a:ext cx="25908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هل تعلم؟</a:t>
            </a:r>
            <a:endParaRPr lang="en-US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loud 10"/>
          <p:cNvSpPr>
            <a:spLocks noChangeArrowheads="1"/>
          </p:cNvSpPr>
          <p:nvPr/>
        </p:nvSpPr>
        <p:spPr bwMode="auto">
          <a:xfrm>
            <a:off x="0" y="0"/>
            <a:ext cx="28194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تاريخ الكنيسة</a:t>
            </a:r>
            <a:endParaRPr lang="en-US" alt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1483783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85800" y="533400"/>
            <a:ext cx="7772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3500" b="1" i="1" dirty="0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143000" y="772180"/>
            <a:ext cx="68852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 eaLnBrk="1" hangingPunct="1">
              <a:lnSpc>
                <a:spcPct val="100000"/>
              </a:lnSpc>
              <a:spcBef>
                <a:spcPct val="0"/>
              </a:spcBef>
            </a:pPr>
            <a:r>
              <a:rPr lang="ar-EG" alt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33- لماذا توجد العديد من الطوائف البروتوستانتيه؟</a:t>
            </a:r>
            <a:endParaRPr lang="en-US" alt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637B1A61-F5B4-4763-80D6-809FD614E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0" y="1676400"/>
            <a:ext cx="7772400" cy="3785652"/>
          </a:xfrm>
          <a:solidFill>
            <a:srgbClr val="B8D9EC"/>
          </a:solidFill>
        </p:spPr>
        <p:txBody>
          <a:bodyPr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EG" sz="2000" dirty="0" smtClean="0"/>
              <a:t>فى العالم اليوم أكثر من 48000 طائفة بروتوستانتينه، و يعود السبب إلى المبادئ الخمسة التي أعلنها مارتن لوثر و التي تعرف بالمبادئ الأحادية الخمسة  </a:t>
            </a:r>
            <a:r>
              <a:rPr lang="en-US" sz="2000" dirty="0" smtClean="0"/>
              <a:t>5 Solas (Only)</a:t>
            </a:r>
            <a:r>
              <a:rPr lang="ar-EG" sz="2000" dirty="0" smtClean="0"/>
              <a:t>: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ar-EG" sz="2000" dirty="0" smtClean="0"/>
              <a:t>- النصوص فقط </a:t>
            </a:r>
            <a:r>
              <a:rPr lang="en-US" sz="2000" dirty="0" smtClean="0"/>
              <a:t> 	</a:t>
            </a:r>
            <a:r>
              <a:rPr lang="ar-EG" sz="2000" dirty="0" smtClean="0"/>
              <a:t> </a:t>
            </a:r>
            <a:r>
              <a:rPr lang="en-US" sz="2000" dirty="0" smtClean="0"/>
              <a:t> (Scriptures Only)</a:t>
            </a:r>
            <a:br>
              <a:rPr lang="en-US" sz="2000" dirty="0" smtClean="0"/>
            </a:br>
            <a:r>
              <a:rPr lang="ar-EG" sz="2000" dirty="0" smtClean="0"/>
              <a:t>- الإيمان فقط</a:t>
            </a:r>
            <a:r>
              <a:rPr lang="en-US" sz="2000" dirty="0" smtClean="0"/>
              <a:t> (Faith Only)         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ar-EG" sz="2000" dirty="0" smtClean="0"/>
              <a:t>- النعمة فقط</a:t>
            </a:r>
            <a:r>
              <a:rPr lang="en-US" sz="2000" dirty="0" smtClean="0"/>
              <a:t>	 (Grace Only)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ar-EG" sz="2000" dirty="0" smtClean="0"/>
              <a:t>- المسيح فقط </a:t>
            </a:r>
            <a:r>
              <a:rPr lang="en-US" sz="2000" dirty="0" smtClean="0"/>
              <a:t>	 (Christ Only)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ar-EG" sz="2000" dirty="0" smtClean="0"/>
              <a:t>- المجد فقط </a:t>
            </a:r>
            <a:r>
              <a:rPr lang="en-US" sz="2000" dirty="0" smtClean="0"/>
              <a:t>	 (Glory Only)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ar-EG" sz="2000" dirty="0" smtClean="0"/>
              <a:t>مبدأ النصوص المقدسة فقط و هو التفسير الشخصي للإنجيل هو السبب الرئيسي لهذا العدد الضخم من الطوائف البروتوستانتيه.</a:t>
            </a:r>
            <a:endParaRPr lang="en-US" sz="2000" dirty="0"/>
          </a:p>
        </p:txBody>
      </p:sp>
      <p:sp>
        <p:nvSpPr>
          <p:cNvPr id="5" name="Cloud 4"/>
          <p:cNvSpPr>
            <a:spLocks noChangeArrowheads="1"/>
          </p:cNvSpPr>
          <p:nvPr/>
        </p:nvSpPr>
        <p:spPr bwMode="auto">
          <a:xfrm>
            <a:off x="6324600" y="0"/>
            <a:ext cx="25908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هل تعلم؟</a:t>
            </a:r>
            <a:endParaRPr lang="en-US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5"/>
          <p:cNvSpPr>
            <a:spLocks noChangeArrowheads="1"/>
          </p:cNvSpPr>
          <p:nvPr/>
        </p:nvSpPr>
        <p:spPr bwMode="auto">
          <a:xfrm>
            <a:off x="0" y="0"/>
            <a:ext cx="28194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تاريخ الكنيسة</a:t>
            </a:r>
            <a:endParaRPr lang="en-US" alt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8354089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286000" y="762000"/>
            <a:ext cx="45544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ar-EG" alt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34- هل البروتوستانت مسيحيين؟</a:t>
            </a:r>
            <a:endParaRPr lang="en-US" alt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637B1A61-F5B4-4763-80D6-809FD614E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0" y="1676400"/>
            <a:ext cx="7772400" cy="3785652"/>
          </a:xfrm>
          <a:solidFill>
            <a:srgbClr val="B8D9EC"/>
          </a:solidFill>
        </p:spPr>
        <p:txBody>
          <a:bodyPr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EG" sz="2400" dirty="0" smtClean="0">
                <a:latin typeface="Times New Roman" pitchFamily="18" charset="0"/>
                <a:cs typeface="Times New Roman" pitchFamily="18" charset="0"/>
              </a:rPr>
              <a:t>معظم الطوائف البروتوستانتيه مسيحيون حيث يتشاركون مع الكنائس التقليدية (الأرثوذكسية و الكاثوليكية) في العقائد المسيحية الخمسة الرئيسية: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ar-EG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ar-EG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ar-EG" sz="2400" dirty="0" smtClean="0">
                <a:latin typeface="Times New Roman" pitchFamily="18" charset="0"/>
                <a:cs typeface="Times New Roman" pitchFamily="18" charset="0"/>
              </a:rPr>
              <a:t>- التجسد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Incarnation 	</a:t>
            </a:r>
            <a:r>
              <a:rPr lang="ar-EG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ar-EG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ar-EG" sz="2400" dirty="0" smtClean="0">
                <a:latin typeface="Times New Roman" pitchFamily="18" charset="0"/>
                <a:cs typeface="Times New Roman" pitchFamily="18" charset="0"/>
              </a:rPr>
              <a:t>- الحياة الأبدية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 Eternal life </a:t>
            </a:r>
            <a:r>
              <a:rPr lang="ar-EG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ar-EG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ar-EG" sz="2400" dirty="0" smtClean="0">
                <a:latin typeface="Times New Roman" pitchFamily="18" charset="0"/>
                <a:cs typeface="Times New Roman" pitchFamily="18" charset="0"/>
              </a:rPr>
              <a:t>- التثليث و التوحيد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 Trinity and Unity of God </a:t>
            </a:r>
            <a:r>
              <a:rPr lang="ar-EG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ar-EG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ar-EG" sz="2400" dirty="0" smtClean="0">
                <a:latin typeface="Times New Roman" pitchFamily="18" charset="0"/>
                <a:cs typeface="Times New Roman" pitchFamily="18" charset="0"/>
              </a:rPr>
              <a:t>- الفداء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 Redemption </a:t>
            </a:r>
            <a:r>
              <a:rPr lang="ar-EG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ar-EG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ar-EG" sz="2400" dirty="0" smtClean="0">
                <a:latin typeface="Times New Roman" pitchFamily="18" charset="0"/>
                <a:cs typeface="Times New Roman" pitchFamily="18" charset="0"/>
              </a:rPr>
              <a:t>- لاهوت المسيح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 Divinity of Christ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loud 4"/>
          <p:cNvSpPr>
            <a:spLocks noChangeArrowheads="1"/>
          </p:cNvSpPr>
          <p:nvPr/>
        </p:nvSpPr>
        <p:spPr bwMode="auto">
          <a:xfrm>
            <a:off x="6324600" y="0"/>
            <a:ext cx="25908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هل تعلم؟</a:t>
            </a:r>
            <a:endParaRPr lang="en-US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5"/>
          <p:cNvSpPr>
            <a:spLocks noChangeArrowheads="1"/>
          </p:cNvSpPr>
          <p:nvPr/>
        </p:nvSpPr>
        <p:spPr bwMode="auto">
          <a:xfrm>
            <a:off x="0" y="0"/>
            <a:ext cx="28194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تاريخ الكنيسة</a:t>
            </a:r>
            <a:endParaRPr lang="en-US" alt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5455870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127" y="685800"/>
            <a:ext cx="2964273" cy="584775"/>
          </a:xfrm>
          <a:noFill/>
          <a:ln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ar-EG" altLang="en-US" sz="3200" kern="1200" dirty="0" smtClean="0">
                <a:latin typeface="Times New Roman" pitchFamily="18" charset="0"/>
                <a:ea typeface="+mn-ea"/>
                <a:cs typeface="Times New Roman" pitchFamily="18" charset="0"/>
              </a:rPr>
              <a:t>35 – ما هي الطائفة؟</a:t>
            </a:r>
            <a:endParaRPr lang="en-US" altLang="en-US" sz="3200" kern="120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67400" y="2393273"/>
            <a:ext cx="1914525" cy="103572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14400" y="2584052"/>
            <a:ext cx="4191000" cy="592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3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ليسوا مسيحيين</a:t>
            </a:r>
            <a:endParaRPr lang="en-US" sz="3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0" y="1374981"/>
            <a:ext cx="5958682" cy="911019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>
              <a:lnSpc>
                <a:spcPct val="85000"/>
              </a:lnSpc>
            </a:pPr>
            <a:r>
              <a:rPr lang="ar-EG" altLang="en-US" sz="2800" b="1" dirty="0" smtClean="0">
                <a:latin typeface="Times New Roman" pitchFamily="18" charset="0"/>
                <a:cs typeface="Times New Roman" pitchFamily="18" charset="0"/>
              </a:rPr>
              <a:t>من منظور مسيحي: مجموعة من الناس مجتمعون </a:t>
            </a:r>
          </a:p>
          <a:p>
            <a:pPr algn="ctr" rtl="1">
              <a:lnSpc>
                <a:spcPct val="85000"/>
              </a:lnSpc>
            </a:pPr>
            <a:r>
              <a:rPr lang="ar-EG" altLang="en-US" sz="2800" b="1" dirty="0" smtClean="0">
                <a:latin typeface="Times New Roman" pitchFamily="18" charset="0"/>
                <a:cs typeface="Times New Roman" pitchFamily="18" charset="0"/>
              </a:rPr>
              <a:t>حول شخص معين أو تفسير شخص خاطئ للإنجيل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4" descr="http://cdn.charismanews.com/images/stories/2014/us/Seventh-day-Adventist-Church-log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29000" y="3581400"/>
            <a:ext cx="1981200" cy="1299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5800" y="3601656"/>
            <a:ext cx="1981200" cy="12999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48400" y="3601656"/>
            <a:ext cx="1724025" cy="1299931"/>
          </a:xfrm>
          <a:prstGeom prst="rect">
            <a:avLst/>
          </a:prstGeom>
        </p:spPr>
      </p:pic>
      <p:sp>
        <p:nvSpPr>
          <p:cNvPr id="17" name="Content Placeholder 12">
            <a:extLst>
              <a:ext uri="{FF2B5EF4-FFF2-40B4-BE49-F238E27FC236}">
                <a16:creationId xmlns="" xmlns:a16="http://schemas.microsoft.com/office/drawing/2014/main" id="{110C10B6-D7AA-492A-8D9B-8A67345A27F0}"/>
              </a:ext>
            </a:extLst>
          </p:cNvPr>
          <p:cNvSpPr txBox="1">
            <a:spLocks/>
          </p:cNvSpPr>
          <p:nvPr/>
        </p:nvSpPr>
        <p:spPr>
          <a:xfrm>
            <a:off x="1371600" y="5105400"/>
            <a:ext cx="6320961" cy="769441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 rtl="1">
              <a:lnSpc>
                <a:spcPct val="100000"/>
              </a:lnSpc>
              <a:buNone/>
            </a:pPr>
            <a:r>
              <a:rPr lang="ar-EG" sz="2000" b="1" kern="0" dirty="0" smtClean="0">
                <a:latin typeface="Times New Roman" pitchFamily="18" charset="0"/>
                <a:cs typeface="Times New Roman" pitchFamily="18" charset="0"/>
              </a:rPr>
              <a:t>إتخذ المجمع المقدس للكنيسة القبطية في 17 يونيو 1989 قراراً </a:t>
            </a:r>
          </a:p>
          <a:p>
            <a:pPr marL="0" indent="0" algn="r" rtl="1">
              <a:lnSpc>
                <a:spcPct val="100000"/>
              </a:lnSpc>
              <a:buNone/>
            </a:pPr>
            <a:r>
              <a:rPr lang="ar-EG" sz="2000" b="1" kern="0" dirty="0" smtClean="0">
                <a:latin typeface="Times New Roman" pitchFamily="18" charset="0"/>
                <a:cs typeface="Times New Roman" pitchFamily="18" charset="0"/>
              </a:rPr>
              <a:t>بإعتبار طائفتي شهود </a:t>
            </a:r>
            <a:r>
              <a:rPr lang="ar-EG" sz="2000" b="1" kern="0" dirty="0" smtClean="0">
                <a:latin typeface="Times New Roman" pitchFamily="18" charset="0"/>
                <a:cs typeface="Times New Roman" pitchFamily="18" charset="0"/>
              </a:rPr>
              <a:t>يهوه </a:t>
            </a:r>
            <a:r>
              <a:rPr lang="ar-EG" sz="2000" b="1" kern="0" dirty="0" smtClean="0">
                <a:latin typeface="Times New Roman" pitchFamily="18" charset="0"/>
                <a:cs typeface="Times New Roman" pitchFamily="18" charset="0"/>
              </a:rPr>
              <a:t>و السبتيين </a:t>
            </a:r>
            <a:r>
              <a:rPr lang="en-US" sz="2000" b="1" kern="0" dirty="0" smtClean="0">
                <a:latin typeface="Times New Roman" pitchFamily="18" charset="0"/>
                <a:cs typeface="Times New Roman" pitchFamily="18" charset="0"/>
              </a:rPr>
              <a:t>(Adventist)</a:t>
            </a:r>
            <a:r>
              <a:rPr lang="ar-EG" sz="2000" b="1" kern="0" dirty="0" smtClean="0">
                <a:latin typeface="Times New Roman" pitchFamily="18" charset="0"/>
                <a:cs typeface="Times New Roman" pitchFamily="18" charset="0"/>
              </a:rPr>
              <a:t> طوائف غير مسيحية</a:t>
            </a:r>
            <a:endParaRPr lang="en-US" sz="2000" b="1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loud 10"/>
          <p:cNvSpPr>
            <a:spLocks noChangeArrowheads="1"/>
          </p:cNvSpPr>
          <p:nvPr/>
        </p:nvSpPr>
        <p:spPr bwMode="auto">
          <a:xfrm>
            <a:off x="6324600" y="0"/>
            <a:ext cx="25908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هل تعلم؟</a:t>
            </a:r>
            <a:endParaRPr lang="en-US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loud 15"/>
          <p:cNvSpPr>
            <a:spLocks noChangeArrowheads="1"/>
          </p:cNvSpPr>
          <p:nvPr/>
        </p:nvSpPr>
        <p:spPr bwMode="auto">
          <a:xfrm>
            <a:off x="0" y="0"/>
            <a:ext cx="28194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تاريخ الكنيسة</a:t>
            </a:r>
            <a:endParaRPr lang="en-US" alt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2705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6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7" grpId="0" uiExpand="1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40188" cy="3785652"/>
          </a:xfrm>
          <a:solidFill>
            <a:srgbClr val="F8C4C5"/>
          </a:solidFill>
        </p:spPr>
        <p:txBody>
          <a:bodyPr>
            <a:spAutoFit/>
          </a:bodyPr>
          <a:lstStyle/>
          <a:p>
            <a:pPr algn="r" rtl="1"/>
            <a:r>
              <a:rPr lang="ar-EG" b="1" dirty="0" smtClean="0">
                <a:latin typeface="Times New Roman" pitchFamily="18" charset="0"/>
                <a:cs typeface="Times New Roman" pitchFamily="18" charset="0"/>
              </a:rPr>
              <a:t>المسيح هو إله أو إنسان مميز.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r" rtl="1"/>
            <a:r>
              <a:rPr lang="ar-EG" b="1" dirty="0" smtClean="0">
                <a:latin typeface="Times New Roman" pitchFamily="18" charset="0"/>
                <a:cs typeface="Times New Roman" pitchFamily="18" charset="0"/>
              </a:rPr>
              <a:t>قيامة المسيح ليست </a:t>
            </a:r>
            <a:r>
              <a:rPr lang="ar-EG" b="1" dirty="0" smtClean="0">
                <a:latin typeface="Times New Roman" pitchFamily="18" charset="0"/>
                <a:cs typeface="Times New Roman" pitchFamily="18" charset="0"/>
              </a:rPr>
              <a:t>بالضرورة </a:t>
            </a:r>
            <a:r>
              <a:rPr lang="ar-EG" b="1" dirty="0" smtClean="0">
                <a:latin typeface="Times New Roman" pitchFamily="18" charset="0"/>
                <a:cs typeface="Times New Roman" pitchFamily="18" charset="0"/>
              </a:rPr>
              <a:t>بجسده المادي.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r" rtl="1"/>
            <a:r>
              <a:rPr lang="ar-EG" b="1" dirty="0" smtClean="0">
                <a:latin typeface="Times New Roman" pitchFamily="18" charset="0"/>
                <a:cs typeface="Times New Roman" pitchFamily="18" charset="0"/>
              </a:rPr>
              <a:t>الكتاب المقدس ليس كافي و هناك الحاجة لمزيد من الرؤى و النصوص.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r" rtl="1"/>
            <a:r>
              <a:rPr lang="ar-EG" b="1" dirty="0" smtClean="0">
                <a:latin typeface="Times New Roman" pitchFamily="18" charset="0"/>
                <a:cs typeface="Times New Roman" pitchFamily="18" charset="0"/>
              </a:rPr>
              <a:t>تعدد الألهة؟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r" rtl="1"/>
            <a:r>
              <a:rPr lang="ar-EG" b="1" dirty="0" smtClean="0">
                <a:latin typeface="Times New Roman" pitchFamily="18" charset="0"/>
                <a:cs typeface="Times New Roman" pitchFamily="18" charset="0"/>
              </a:rPr>
              <a:t>التثليث شر.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r" rtl="1"/>
            <a:r>
              <a:rPr lang="ar-EG" b="1" dirty="0" smtClean="0">
                <a:latin typeface="Times New Roman" pitchFamily="18" charset="0"/>
                <a:cs typeface="Times New Roman" pitchFamily="18" charset="0"/>
              </a:rPr>
              <a:t>الروح القدس ليس إله.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457200" y="1524000"/>
            <a:ext cx="4041775" cy="487362"/>
          </a:xfrm>
          <a:solidFill>
            <a:srgbClr val="F8C4C5"/>
          </a:solidFill>
        </p:spPr>
        <p:txBody>
          <a:bodyPr/>
          <a:lstStyle/>
          <a:p>
            <a:pPr algn="ctr"/>
            <a:r>
              <a:rPr lang="ar-EG" dirty="0" smtClean="0"/>
              <a:t>خصائص إجتماعية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57200" y="2133600"/>
            <a:ext cx="4041775" cy="2677656"/>
          </a:xfrm>
          <a:solidFill>
            <a:schemeClr val="accent1"/>
          </a:solidFill>
        </p:spPr>
        <p:txBody>
          <a:bodyPr wrap="square">
            <a:spAutoFit/>
          </a:bodyPr>
          <a:lstStyle/>
          <a:p>
            <a:pPr algn="r" rtl="1"/>
            <a:r>
              <a:rPr lang="ar-EG" b="1" dirty="0" smtClean="0">
                <a:latin typeface="Times New Roman" pitchFamily="18" charset="0"/>
                <a:cs typeface="Times New Roman" pitchFamily="18" charset="0"/>
              </a:rPr>
              <a:t>خضوع كامل للقادة.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r" rtl="1"/>
            <a:r>
              <a:rPr lang="ar-EG" b="1" dirty="0" smtClean="0">
                <a:latin typeface="Times New Roman" pitchFamily="18" charset="0"/>
                <a:cs typeface="Times New Roman" pitchFamily="18" charset="0"/>
              </a:rPr>
              <a:t>الطائفة هي فقط الدين الحقيقي.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r" rtl="1"/>
            <a:r>
              <a:rPr lang="ar-EG" b="1" dirty="0" smtClean="0">
                <a:latin typeface="Times New Roman" pitchFamily="18" charset="0"/>
                <a:cs typeface="Times New Roman" pitchFamily="18" charset="0"/>
              </a:rPr>
              <a:t>في الغالب تكون مجموعة منعزلة.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r" rtl="1"/>
            <a:r>
              <a:rPr lang="ar-EG" b="1" dirty="0" smtClean="0">
                <a:latin typeface="Times New Roman" pitchFamily="18" charset="0"/>
                <a:cs typeface="Times New Roman" pitchFamily="18" charset="0"/>
              </a:rPr>
              <a:t>لديهم معرفة خاصة.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r" rtl="1"/>
            <a:r>
              <a:rPr lang="ar-EG" b="1" dirty="0" smtClean="0">
                <a:latin typeface="Times New Roman" pitchFamily="18" charset="0"/>
                <a:cs typeface="Times New Roman" pitchFamily="18" charset="0"/>
              </a:rPr>
              <a:t>لديهم مظهر واحد خاص بهم.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r" rtl="1"/>
            <a:r>
              <a:rPr lang="ar-EG" b="1" dirty="0" smtClean="0">
                <a:latin typeface="Times New Roman" pitchFamily="18" charset="0"/>
                <a:cs typeface="Times New Roman" pitchFamily="18" charset="0"/>
              </a:rPr>
              <a:t>تجنب التفكير الناقد.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4648200" y="1524000"/>
            <a:ext cx="4040188" cy="487362"/>
          </a:xfrm>
          <a:solidFill>
            <a:schemeClr val="accent1"/>
          </a:solidFill>
        </p:spPr>
        <p:txBody>
          <a:bodyPr/>
          <a:lstStyle/>
          <a:p>
            <a:endParaRPr lang="en-US" dirty="0"/>
          </a:p>
          <a:p>
            <a:pPr algn="ctr"/>
            <a:r>
              <a:rPr lang="ar-EG" dirty="0" smtClean="0"/>
              <a:t>خصائص عقائدية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44BEE55A-A8D9-486F-8F69-B859B309A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3531" y="685800"/>
            <a:ext cx="4243469" cy="584775"/>
          </a:xfrm>
          <a:noFill/>
          <a:ln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ar-EG" altLang="en-US" sz="3200" kern="1200" dirty="0" smtClean="0">
                <a:latin typeface="Times New Roman" pitchFamily="18" charset="0"/>
                <a:ea typeface="+mn-ea"/>
                <a:cs typeface="Times New Roman" pitchFamily="18" charset="0"/>
              </a:rPr>
              <a:t>36 – ما هي خصائص الطائفة؟</a:t>
            </a:r>
            <a:endParaRPr lang="en-US" altLang="en-US" sz="3200" kern="120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Cloud 6"/>
          <p:cNvSpPr>
            <a:spLocks noChangeArrowheads="1"/>
          </p:cNvSpPr>
          <p:nvPr/>
        </p:nvSpPr>
        <p:spPr bwMode="auto">
          <a:xfrm>
            <a:off x="6324600" y="0"/>
            <a:ext cx="25908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هل تعلم؟</a:t>
            </a:r>
            <a:endParaRPr lang="en-US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loud 7"/>
          <p:cNvSpPr>
            <a:spLocks noChangeArrowheads="1"/>
          </p:cNvSpPr>
          <p:nvPr/>
        </p:nvSpPr>
        <p:spPr bwMode="auto">
          <a:xfrm>
            <a:off x="0" y="0"/>
            <a:ext cx="28194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تاريخ الكنيسة</a:t>
            </a:r>
            <a:endParaRPr lang="en-US" alt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4650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animBg="1"/>
      <p:bldP spid="13" grpId="0" uiExpand="1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253" y="762000"/>
            <a:ext cx="5352747" cy="584775"/>
          </a:xfrm>
          <a:noFill/>
          <a:ln>
            <a:noFill/>
          </a:ln>
        </p:spPr>
        <p:txBody>
          <a:bodyPr wrap="none">
            <a:spAutoFit/>
          </a:bodyPr>
          <a:lstStyle/>
          <a:p>
            <a:pPr rtl="1" eaLnBrk="1" hangingPunct="1"/>
            <a:r>
              <a:rPr lang="ar-EG" altLang="en-US" sz="3200" kern="1200" dirty="0" smtClean="0">
                <a:latin typeface="Times New Roman" pitchFamily="18" charset="0"/>
                <a:ea typeface="+mn-ea"/>
                <a:cs typeface="Times New Roman" pitchFamily="18" charset="0"/>
              </a:rPr>
              <a:t>37 – ما هي طائفة المورمون </a:t>
            </a:r>
            <a:r>
              <a:rPr lang="en-US" altLang="en-US" sz="3200" kern="1200" dirty="0" smtClean="0">
                <a:latin typeface="Times New Roman" pitchFamily="18" charset="0"/>
                <a:ea typeface="+mn-ea"/>
                <a:cs typeface="Times New Roman" pitchFamily="18" charset="0"/>
              </a:rPr>
              <a:t>(LDS)</a:t>
            </a:r>
            <a:r>
              <a:rPr lang="ar-EG" altLang="en-US" sz="3200" kern="1200" dirty="0" smtClean="0">
                <a:latin typeface="Times New Roman" pitchFamily="18" charset="0"/>
                <a:ea typeface="+mn-ea"/>
                <a:cs typeface="Times New Roman" pitchFamily="18" charset="0"/>
              </a:rPr>
              <a:t>؟</a:t>
            </a:r>
            <a:endParaRPr lang="en-US" altLang="en-US" sz="3200" kern="120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0050" y="1822728"/>
            <a:ext cx="2447925" cy="10906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1000" y="3000375"/>
            <a:ext cx="2457450" cy="19932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0050" y="5029200"/>
            <a:ext cx="2424113" cy="43088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Joseph Smith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95600" y="2253258"/>
            <a:ext cx="58674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EG" altLang="en-US" b="1" dirty="0" smtClean="0">
                <a:latin typeface="Times New Roman" pitchFamily="18" charset="0"/>
                <a:cs typeface="Times New Roman" pitchFamily="18" charset="0"/>
              </a:rPr>
              <a:t>المؤسس: جوزيف سميث (النبي) عام 1830 م.</a:t>
            </a: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  <a:p>
            <a:pPr algn="r" rtl="1"/>
            <a:r>
              <a:rPr lang="ar-EG" altLang="en-US" b="1" u="sng" dirty="0" smtClean="0">
                <a:latin typeface="Times New Roman" pitchFamily="18" charset="0"/>
                <a:cs typeface="Times New Roman" pitchFamily="18" charset="0"/>
              </a:rPr>
              <a:t>المقر الرئيسي</a:t>
            </a:r>
            <a:r>
              <a:rPr lang="ar-EG" altLang="en-US" b="1" dirty="0" smtClean="0">
                <a:latin typeface="Times New Roman" pitchFamily="18" charset="0"/>
                <a:cs typeface="Times New Roman" pitchFamily="18" charset="0"/>
              </a:rPr>
              <a:t>: مدينة سولت لايك – ولاية يوتاه – الولايات المتحدة الامريكية</a:t>
            </a: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  <a:p>
            <a:pPr algn="r" rtl="1"/>
            <a:r>
              <a:rPr lang="ar-EG" b="1" u="sng" dirty="0" smtClean="0">
                <a:latin typeface="Times New Roman" pitchFamily="18" charset="0"/>
                <a:cs typeface="Times New Roman" pitchFamily="18" charset="0"/>
              </a:rPr>
              <a:t>الأتباع</a:t>
            </a:r>
            <a:r>
              <a:rPr lang="ar-EG" b="1" dirty="0" smtClean="0">
                <a:latin typeface="Times New Roman" pitchFamily="18" charset="0"/>
                <a:cs typeface="Times New Roman" pitchFamily="18" charset="0"/>
              </a:rPr>
              <a:t>: حوالي 15 مليون في جميع أنحاء العالم ( أكثر من 150 معبد)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r" rtl="1"/>
            <a:r>
              <a:rPr lang="ar-EG" b="1" u="sng" dirty="0" smtClean="0">
                <a:latin typeface="Times New Roman" pitchFamily="18" charset="0"/>
                <a:cs typeface="Times New Roman" pitchFamily="18" charset="0"/>
              </a:rPr>
              <a:t>الكتب الرئيسية</a:t>
            </a:r>
            <a:r>
              <a:rPr lang="ar-EG" b="1" dirty="0" smtClean="0">
                <a:latin typeface="Times New Roman" pitchFamily="18" charset="0"/>
                <a:cs typeface="Times New Roman" pitchFamily="18" charset="0"/>
              </a:rPr>
              <a:t>: نسخة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NKJV </a:t>
            </a:r>
            <a:r>
              <a:rPr lang="ar-EG" b="1" dirty="0" smtClean="0">
                <a:latin typeface="Times New Roman" pitchFamily="18" charset="0"/>
                <a:cs typeface="Times New Roman" pitchFamily="18" charset="0"/>
              </a:rPr>
              <a:t> من الإنجيل، كتاب المورمون، اللؤلؤة كثيرة الثمن، العقيدة و العهود. (هناك أكثر من 100 مليون نسخة من كتاب المورمون)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/>
            <a:r>
              <a:rPr lang="ar-EG" b="1" u="sng" dirty="0" smtClean="0">
                <a:latin typeface="Times New Roman" pitchFamily="18" charset="0"/>
                <a:cs typeface="Times New Roman" pitchFamily="18" charset="0"/>
              </a:rPr>
              <a:t>المبشرين</a:t>
            </a:r>
            <a:r>
              <a:rPr lang="ar-EG" b="1" dirty="0" smtClean="0">
                <a:latin typeface="Times New Roman" pitchFamily="18" charset="0"/>
                <a:cs typeface="Times New Roman" pitchFamily="18" charset="0"/>
              </a:rPr>
              <a:t>: هي مرحلة إجبارية عند بلوغ سن ال 20 و هناك  حوالي 84000 في جميع أنحاء العالم.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ular Callout 5"/>
          <p:cNvSpPr>
            <a:spLocks noChangeArrowheads="1"/>
          </p:cNvSpPr>
          <p:nvPr/>
        </p:nvSpPr>
        <p:spPr bwMode="auto">
          <a:xfrm>
            <a:off x="4419600" y="1567458"/>
            <a:ext cx="3886200" cy="565261"/>
          </a:xfrm>
          <a:prstGeom prst="round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ar-EG" altLang="en-US" sz="3200" b="1" dirty="0" smtClean="0">
                <a:latin typeface="Times New Roman" pitchFamily="18" charset="0"/>
                <a:cs typeface="Times New Roman" pitchFamily="18" charset="0"/>
              </a:rPr>
              <a:t>حقائق</a:t>
            </a:r>
            <a:endParaRPr lang="en-US" alt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loud 8"/>
          <p:cNvSpPr>
            <a:spLocks noChangeArrowheads="1"/>
          </p:cNvSpPr>
          <p:nvPr/>
        </p:nvSpPr>
        <p:spPr bwMode="auto">
          <a:xfrm>
            <a:off x="6324600" y="0"/>
            <a:ext cx="25908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هل تعلم؟</a:t>
            </a:r>
            <a:endParaRPr lang="en-US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loud 9"/>
          <p:cNvSpPr>
            <a:spLocks noChangeArrowheads="1"/>
          </p:cNvSpPr>
          <p:nvPr/>
        </p:nvSpPr>
        <p:spPr bwMode="auto">
          <a:xfrm>
            <a:off x="0" y="0"/>
            <a:ext cx="28194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تاريخ الكنيسة</a:t>
            </a:r>
            <a:endParaRPr lang="en-US" alt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52805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0"/>
          <p:cNvSpPr txBox="1">
            <a:spLocks/>
          </p:cNvSpPr>
          <p:nvPr/>
        </p:nvSpPr>
        <p:spPr>
          <a:xfrm>
            <a:off x="571499" y="1600200"/>
            <a:ext cx="7962901" cy="4154984"/>
          </a:xfrm>
          <a:prstGeom prst="rect">
            <a:avLst/>
          </a:prstGeom>
          <a:solidFill>
            <a:srgbClr val="F8C4C5"/>
          </a:solidFill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 rtl="1">
              <a:lnSpc>
                <a:spcPct val="100000"/>
              </a:lnSpc>
            </a:pPr>
            <a:r>
              <a:rPr lang="ar-EG" sz="2400" b="1" kern="0" dirty="0" smtClean="0">
                <a:latin typeface="Times New Roman" pitchFamily="18" charset="0"/>
                <a:cs typeface="Times New Roman" pitchFamily="18" charset="0"/>
              </a:rPr>
              <a:t>لا يؤمنون بالثالوث.</a:t>
            </a:r>
            <a:endParaRPr lang="en-US" sz="2400" b="1" kern="0" dirty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lnSpc>
                <a:spcPct val="100000"/>
              </a:lnSpc>
            </a:pPr>
            <a:r>
              <a:rPr lang="ar-EG" sz="2400" b="1" kern="0" dirty="0" smtClean="0">
                <a:latin typeface="Times New Roman" pitchFamily="18" charset="0"/>
                <a:cs typeface="Times New Roman" pitchFamily="18" charset="0"/>
              </a:rPr>
              <a:t>يؤمنون بإله يدعى ”أولهيم“ له العديد من الأبناء الروحيين منهم يسوع و لوسيفر.</a:t>
            </a:r>
            <a:endParaRPr lang="en-US" sz="2400" b="1" kern="0" dirty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lnSpc>
                <a:spcPct val="100000"/>
              </a:lnSpc>
            </a:pPr>
            <a:r>
              <a:rPr lang="ar-EG" sz="2400" b="1" kern="0" dirty="0" smtClean="0">
                <a:latin typeface="Times New Roman" pitchFamily="18" charset="0"/>
                <a:cs typeface="Times New Roman" pitchFamily="18" charset="0"/>
              </a:rPr>
              <a:t>يؤمنون أن المسيح بشر للأمريكيين في القرن الأول و يعتبرون أن الهنود الحمر هم اليهود الأصليون.</a:t>
            </a:r>
            <a:endParaRPr lang="en-US" sz="2400" b="1" kern="0" dirty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lnSpc>
                <a:spcPct val="100000"/>
              </a:lnSpc>
            </a:pPr>
            <a:r>
              <a:rPr lang="ar-EG" sz="2400" b="1" kern="0" dirty="0" smtClean="0">
                <a:latin typeface="Times New Roman" pitchFamily="18" charset="0"/>
                <a:cs typeface="Times New Roman" pitchFamily="18" charset="0"/>
              </a:rPr>
              <a:t>يؤمنون بتعدد الزوجات، و أن يسوع تزوج من ثلاث زوجات و من نسله جاء جوزيف سميث.</a:t>
            </a:r>
            <a:endParaRPr lang="en-US" sz="2400" b="1" kern="0" dirty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lnSpc>
                <a:spcPct val="100000"/>
              </a:lnSpc>
            </a:pPr>
            <a:r>
              <a:rPr lang="ar-EG" sz="2400" b="1" kern="0" dirty="0" smtClean="0">
                <a:latin typeface="Times New Roman" pitchFamily="18" charset="0"/>
                <a:cs typeface="Times New Roman" pitchFamily="18" charset="0"/>
              </a:rPr>
              <a:t>يؤمنون أنه في يوم الدينونة </a:t>
            </a:r>
            <a:r>
              <a:rPr lang="ar-EG" sz="2400" b="1" kern="0" dirty="0" smtClean="0">
                <a:latin typeface="Times New Roman" pitchFamily="18" charset="0"/>
                <a:cs typeface="Times New Roman" pitchFamily="18" charset="0"/>
              </a:rPr>
              <a:t>سيقفون </a:t>
            </a:r>
            <a:r>
              <a:rPr lang="ar-EG" sz="2400" b="1" kern="0" dirty="0" smtClean="0">
                <a:latin typeface="Times New Roman" pitchFamily="18" charset="0"/>
                <a:cs typeface="Times New Roman" pitchFamily="18" charset="0"/>
              </a:rPr>
              <a:t>أمام ”اولهيم“ و يسوع و جوزيف سميث.</a:t>
            </a:r>
            <a:endParaRPr lang="en-US" sz="2400" b="1" kern="0" dirty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lnSpc>
                <a:spcPct val="100000"/>
              </a:lnSpc>
            </a:pPr>
            <a:r>
              <a:rPr lang="ar-EG" sz="2400" b="1" kern="0" dirty="0" smtClean="0">
                <a:latin typeface="Times New Roman" pitchFamily="18" charset="0"/>
                <a:cs typeface="Times New Roman" pitchFamily="18" charset="0"/>
              </a:rPr>
              <a:t>يؤمنون أنهم سيصبحون آلهه يحكمون كواكب آخرى.</a:t>
            </a:r>
            <a:endParaRPr lang="en-US" sz="2400" b="1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F89E1B76-AC2C-404B-BC8F-13741B256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2826" y="762000"/>
            <a:ext cx="4512774" cy="584775"/>
          </a:xfrm>
          <a:noFill/>
          <a:ln>
            <a:noFill/>
          </a:ln>
        </p:spPr>
        <p:txBody>
          <a:bodyPr wrap="none">
            <a:spAutoFit/>
          </a:bodyPr>
          <a:lstStyle/>
          <a:p>
            <a:pPr rtl="1" eaLnBrk="1" hangingPunct="1"/>
            <a:r>
              <a:rPr lang="ar-EG" altLang="en-US" sz="3200" kern="1200" dirty="0" smtClean="0">
                <a:latin typeface="Times New Roman" pitchFamily="18" charset="0"/>
                <a:ea typeface="+mn-ea"/>
                <a:cs typeface="Times New Roman" pitchFamily="18" charset="0"/>
              </a:rPr>
              <a:t>38 – ما هي معتقدات المورمون؟</a:t>
            </a:r>
            <a:endParaRPr lang="en-US" altLang="en-US" sz="3200" kern="120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Cloud 3"/>
          <p:cNvSpPr>
            <a:spLocks noChangeArrowheads="1"/>
          </p:cNvSpPr>
          <p:nvPr/>
        </p:nvSpPr>
        <p:spPr bwMode="auto">
          <a:xfrm>
            <a:off x="6324600" y="0"/>
            <a:ext cx="25908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هل تعلم؟</a:t>
            </a:r>
            <a:endParaRPr lang="en-US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loud 4"/>
          <p:cNvSpPr>
            <a:spLocks noChangeArrowheads="1"/>
          </p:cNvSpPr>
          <p:nvPr/>
        </p:nvSpPr>
        <p:spPr bwMode="auto">
          <a:xfrm>
            <a:off x="0" y="0"/>
            <a:ext cx="28194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تاريخ الكنيسة</a:t>
            </a:r>
            <a:endParaRPr lang="en-US" alt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29893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85800" y="533400"/>
            <a:ext cx="7772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3500" b="1" i="1" dirty="0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124200" y="1219200"/>
            <a:ext cx="5562600" cy="1981200"/>
          </a:xfrm>
          <a:prstGeom prst="rect">
            <a:avLst/>
          </a:prstGeom>
          <a:solidFill>
            <a:srgbClr val="E2F4F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</a:pPr>
            <a:r>
              <a:rPr lang="ar-EG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الختان (بدعة التهود)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</a:pPr>
            <a:r>
              <a:rPr lang="ar-EG" b="1" dirty="0" smtClean="0">
                <a:latin typeface="Times New Roman" pitchFamily="18" charset="0"/>
                <a:cs typeface="Times New Roman" pitchFamily="18" charset="0"/>
              </a:rPr>
              <a:t>”و انحدر قوم من اليهودية و جعلوا يعلمون الاخوة انه ان لم تختتنوا حسب عادة موسى لا يمكنكم ان تخلصوا.“ </a:t>
            </a:r>
          </a:p>
          <a:p>
            <a:pPr algn="r" rtl="1" eaLnBrk="1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</a:pPr>
            <a:r>
              <a:rPr lang="ar-EG" b="1" dirty="0" smtClean="0">
                <a:latin typeface="Times New Roman" pitchFamily="18" charset="0"/>
                <a:cs typeface="Times New Roman" pitchFamily="18" charset="0"/>
              </a:rPr>
              <a:t>(أع 1 : 15)</a:t>
            </a:r>
          </a:p>
          <a:p>
            <a:pPr algn="r" rtl="1" eaLnBrk="1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</a:pPr>
            <a:r>
              <a:rPr lang="ar-EG" altLang="en-US" b="1" dirty="0" smtClean="0">
                <a:latin typeface="Times New Roman" pitchFamily="18" charset="0"/>
                <a:cs typeface="Times New Roman" pitchFamily="18" charset="0"/>
              </a:rPr>
              <a:t>مجمع أورشليم 49 م – برئاسة القديس يعقوب</a:t>
            </a:r>
          </a:p>
        </p:txBody>
      </p:sp>
      <p:sp>
        <p:nvSpPr>
          <p:cNvPr id="447492" name="Rectangle 4"/>
          <p:cNvSpPr>
            <a:spLocks noChangeArrowheads="1"/>
          </p:cNvSpPr>
          <p:nvPr/>
        </p:nvSpPr>
        <p:spPr bwMode="auto">
          <a:xfrm>
            <a:off x="457200" y="3200400"/>
            <a:ext cx="8229600" cy="2743200"/>
          </a:xfrm>
          <a:prstGeom prst="rect">
            <a:avLst/>
          </a:prstGeom>
          <a:solidFill>
            <a:srgbClr val="80B3D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3363" indent="-23336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</a:pPr>
            <a:r>
              <a:rPr lang="ar-EG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الغنوسية (وإستمرت أيضاً في القرن الثاني)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FontTx/>
              <a:buChar char="•"/>
            </a:pPr>
            <a:r>
              <a:rPr lang="ar-EG" sz="1800" b="1" dirty="0" smtClean="0">
                <a:latin typeface="Times New Roman" pitchFamily="18" charset="0"/>
                <a:cs typeface="Times New Roman" pitchFamily="18" charset="0"/>
              </a:rPr>
              <a:t>الله يوجد في عالم روحاني. المادة شر. لذلك العديد من العقلانيين أنكروا التجسد و أن ناسوت المسيح وهم</a:t>
            </a:r>
          </a:p>
          <a:p>
            <a:pPr algn="r" rtl="1" eaLnBrk="1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FontTx/>
              <a:buChar char="•"/>
            </a:pPr>
            <a:r>
              <a:rPr lang="ar-EG" altLang="en-US" sz="1800" b="1" dirty="0" smtClean="0">
                <a:latin typeface="Times New Roman" pitchFamily="18" charset="0"/>
                <a:cs typeface="Times New Roman" pitchFamily="18" charset="0"/>
              </a:rPr>
              <a:t>سيمون الساحر (الغنوسية المسيحية في القرن الأول) ( أع 8 : 9 – 24 )</a:t>
            </a:r>
          </a:p>
          <a:p>
            <a:pPr algn="r" rtl="1" eaLnBrk="1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FontTx/>
              <a:buChar char="•"/>
            </a:pPr>
            <a:r>
              <a:rPr lang="ar-EG" altLang="en-US" sz="1800" b="1" dirty="0" smtClean="0">
                <a:latin typeface="Times New Roman" pitchFamily="18" charset="0"/>
                <a:cs typeface="Times New Roman" pitchFamily="18" charset="0"/>
              </a:rPr>
              <a:t>القديس يوحنا كتب رداً على هذه البدعة و أثبت ناسوت السيد المسيح:</a:t>
            </a:r>
          </a:p>
          <a:p>
            <a:pPr lvl="1" algn="r" rtl="1" eaLnBrk="1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FontTx/>
              <a:buChar char="•"/>
            </a:pPr>
            <a:r>
              <a:rPr lang="ar-EG" sz="1600" b="1" dirty="0" smtClean="0">
                <a:latin typeface="Times New Roman" pitchFamily="18" charset="0"/>
                <a:cs typeface="Times New Roman" pitchFamily="18" charset="0"/>
              </a:rPr>
              <a:t>و الكلمة صار جسدا و حل بيننا و راينا مجده مجدا كما لوحيد من الاب مملوءا نعمة و حقا (يو  1 :  14)</a:t>
            </a:r>
          </a:p>
          <a:p>
            <a:pPr lvl="1" algn="r" rtl="1" eaLnBrk="1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FontTx/>
              <a:buChar char="•"/>
            </a:pPr>
            <a:r>
              <a:rPr lang="en-US" altLang="en-US" sz="16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ar-EG" sz="1600" b="1" dirty="0" smtClean="0">
                <a:latin typeface="Times New Roman" pitchFamily="18" charset="0"/>
                <a:cs typeface="Times New Roman" pitchFamily="18" charset="0"/>
              </a:rPr>
              <a:t>الذي كان من البدء الذي سمعناه الذي رايناه بعيوننا الذي شاهدناه و لمسته ايدينا من جهة كلمة الحياة (1يو  1 :  1)</a:t>
            </a:r>
            <a:endParaRPr lang="en-US" alt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609600" y="609600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 eaLnBrk="1" hangingPunct="1">
              <a:lnSpc>
                <a:spcPct val="100000"/>
              </a:lnSpc>
              <a:spcBef>
                <a:spcPct val="0"/>
              </a:spcBef>
            </a:pPr>
            <a:r>
              <a:rPr lang="ar-EG" alt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3- الهرطقات التي واجهت الآباء الرسل؟</a:t>
            </a:r>
            <a:endParaRPr lang="en-US" altLang="en-US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" y="1219200"/>
            <a:ext cx="2667000" cy="1981200"/>
          </a:xfrm>
          <a:prstGeom prst="rect">
            <a:avLst/>
          </a:prstGeom>
        </p:spPr>
      </p:pic>
      <p:sp>
        <p:nvSpPr>
          <p:cNvPr id="9" name="Cloud 8"/>
          <p:cNvSpPr>
            <a:spLocks noChangeArrowheads="1"/>
          </p:cNvSpPr>
          <p:nvPr/>
        </p:nvSpPr>
        <p:spPr bwMode="auto">
          <a:xfrm>
            <a:off x="6324600" y="0"/>
            <a:ext cx="25908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هل تعلم؟</a:t>
            </a:r>
            <a:endParaRPr lang="en-US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loud 9"/>
          <p:cNvSpPr>
            <a:spLocks noChangeArrowheads="1"/>
          </p:cNvSpPr>
          <p:nvPr/>
        </p:nvSpPr>
        <p:spPr bwMode="auto">
          <a:xfrm>
            <a:off x="0" y="0"/>
            <a:ext cx="28194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تاريخ الكنيسة</a:t>
            </a:r>
            <a:endParaRPr lang="en-US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6634473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47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44749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1501" y="786825"/>
            <a:ext cx="5006499" cy="584775"/>
          </a:xfrm>
          <a:noFill/>
          <a:ln>
            <a:noFill/>
          </a:ln>
        </p:spPr>
        <p:txBody>
          <a:bodyPr wrap="none">
            <a:spAutoFit/>
          </a:bodyPr>
          <a:lstStyle/>
          <a:p>
            <a:pPr rtl="1" eaLnBrk="1" hangingPunct="1"/>
            <a:r>
              <a:rPr lang="ar-EG" altLang="en-US" sz="3200" kern="1200" dirty="0" smtClean="0">
                <a:latin typeface="Times New Roman" pitchFamily="18" charset="0"/>
                <a:ea typeface="+mn-ea"/>
                <a:cs typeface="Times New Roman" pitchFamily="18" charset="0"/>
              </a:rPr>
              <a:t>39 – من هم السبتيين (الأدفنتست)؟</a:t>
            </a:r>
            <a:endParaRPr lang="en-US" altLang="en-US" sz="3200" kern="120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90600" y="1600200"/>
            <a:ext cx="2077171" cy="990600"/>
          </a:xfrm>
          <a:prstGeom prst="rect">
            <a:avLst/>
          </a:prstGeom>
        </p:spPr>
      </p:pic>
      <p:sp>
        <p:nvSpPr>
          <p:cNvPr id="4" name="Rectangular Callout 5"/>
          <p:cNvSpPr>
            <a:spLocks noChangeArrowheads="1"/>
          </p:cNvSpPr>
          <p:nvPr/>
        </p:nvSpPr>
        <p:spPr bwMode="auto">
          <a:xfrm>
            <a:off x="4572000" y="1600200"/>
            <a:ext cx="4028440" cy="565261"/>
          </a:xfrm>
          <a:prstGeom prst="round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lnSpc>
                <a:spcPct val="85000"/>
              </a:lnSpc>
            </a:pPr>
            <a:r>
              <a:rPr lang="ar-EG" altLang="en-US" sz="3200" b="1" dirty="0" smtClean="0">
                <a:latin typeface="Times New Roman" pitchFamily="18" charset="0"/>
                <a:cs typeface="Times New Roman" pitchFamily="18" charset="0"/>
              </a:rPr>
              <a:t>حقائق</a:t>
            </a: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66802" y="2724501"/>
            <a:ext cx="1518035" cy="22191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1000" y="2736057"/>
            <a:ext cx="1745803" cy="22191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95378" y="4996440"/>
            <a:ext cx="1489459" cy="43088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W. Millar</a:t>
            </a:r>
          </a:p>
        </p:txBody>
      </p:sp>
      <p:sp>
        <p:nvSpPr>
          <p:cNvPr id="8" name="Rectangle 7"/>
          <p:cNvSpPr/>
          <p:nvPr/>
        </p:nvSpPr>
        <p:spPr>
          <a:xfrm>
            <a:off x="391160" y="5025165"/>
            <a:ext cx="1745803" cy="3734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Ellen G. White</a:t>
            </a:r>
            <a:endParaRPr lang="en-US" sz="1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35163" y="2286000"/>
            <a:ext cx="5027837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EG" altLang="en-US" b="1" u="sng" dirty="0" smtClean="0">
                <a:latin typeface="Times New Roman" pitchFamily="18" charset="0"/>
                <a:cs typeface="Times New Roman" pitchFamily="18" charset="0"/>
              </a:rPr>
              <a:t>المؤسس</a:t>
            </a:r>
            <a:r>
              <a:rPr lang="ar-EG" altLang="en-US" b="1" dirty="0" smtClean="0">
                <a:latin typeface="Times New Roman" pitchFamily="18" charset="0"/>
                <a:cs typeface="Times New Roman" pitchFamily="18" charset="0"/>
              </a:rPr>
              <a:t>: إلين ج وايت (النبي) عام 1860 م (و جذورها تعود إلى عام 1830)</a:t>
            </a: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  <a:p>
            <a:pPr algn="r" rtl="1"/>
            <a:r>
              <a:rPr lang="ar-EG" altLang="en-US" b="1" u="sng" dirty="0" smtClean="0">
                <a:latin typeface="Times New Roman" pitchFamily="18" charset="0"/>
                <a:cs typeface="Times New Roman" pitchFamily="18" charset="0"/>
              </a:rPr>
              <a:t>المقر الرئيسي</a:t>
            </a:r>
            <a:r>
              <a:rPr lang="ar-EG" altLang="en-US" b="1" dirty="0" smtClean="0">
                <a:latin typeface="Times New Roman" pitchFamily="18" charset="0"/>
                <a:cs typeface="Times New Roman" pitchFamily="18" charset="0"/>
              </a:rPr>
              <a:t>: مدينة سيلفر سبرينج  - ولاية ميرلاند – الولايات المتحدة الامريكية</a:t>
            </a: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  <a:p>
            <a:pPr algn="r" rtl="1"/>
            <a:r>
              <a:rPr lang="ar-EG" altLang="en-US" b="1" u="sng" dirty="0" smtClean="0">
                <a:latin typeface="Times New Roman" pitchFamily="18" charset="0"/>
                <a:cs typeface="Times New Roman" pitchFamily="18" charset="0"/>
              </a:rPr>
              <a:t>الأتباع</a:t>
            </a:r>
            <a:r>
              <a:rPr lang="ar-EG" b="1" dirty="0" smtClean="0">
                <a:latin typeface="Times New Roman" pitchFamily="18" charset="0"/>
                <a:cs typeface="Times New Roman" pitchFamily="18" charset="0"/>
              </a:rPr>
              <a:t>: حوالي 19 مليون في جميع أنحاء العالم (أكثر من 78 ألف كنيسة و 69 ألف شركة)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r" rtl="1"/>
            <a:r>
              <a:rPr lang="ar-EG" altLang="en-US" b="1" u="sng" dirty="0" smtClean="0">
                <a:latin typeface="Times New Roman" pitchFamily="18" charset="0"/>
                <a:cs typeface="Times New Roman" pitchFamily="18" charset="0"/>
              </a:rPr>
              <a:t>الكتب الرئيسية</a:t>
            </a:r>
            <a:r>
              <a:rPr lang="ar-EG" b="1" dirty="0" smtClean="0">
                <a:latin typeface="Times New Roman" pitchFamily="18" charset="0"/>
                <a:cs typeface="Times New Roman" pitchFamily="18" charset="0"/>
              </a:rPr>
              <a:t>: الإنجيل (نسخة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CWB</a:t>
            </a:r>
            <a:r>
              <a:rPr lang="ar-EG" b="1" dirty="0" smtClean="0">
                <a:latin typeface="Times New Roman" pitchFamily="18" charset="0"/>
                <a:cs typeface="Times New Roman" pitchFamily="18" charset="0"/>
              </a:rPr>
              <a:t> المترجمة)، كتاب شهادات الكنيسة، كتاب خطوات للمسيح، الإختلاف العظيم.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r" rtl="1"/>
            <a:r>
              <a:rPr lang="ar-EG" altLang="en-US" b="1" u="sng" dirty="0" smtClean="0">
                <a:latin typeface="Times New Roman" pitchFamily="18" charset="0"/>
                <a:cs typeface="Times New Roman" pitchFamily="18" charset="0"/>
              </a:rPr>
              <a:t>الإرساليات</a:t>
            </a:r>
            <a:r>
              <a:rPr lang="ar-EG" b="1" dirty="0" smtClean="0">
                <a:latin typeface="Times New Roman" pitchFamily="18" charset="0"/>
                <a:cs typeface="Times New Roman" pitchFamily="18" charset="0"/>
              </a:rPr>
              <a:t>: في 216 دولة.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loud 9"/>
          <p:cNvSpPr>
            <a:spLocks noChangeArrowheads="1"/>
          </p:cNvSpPr>
          <p:nvPr/>
        </p:nvSpPr>
        <p:spPr bwMode="auto">
          <a:xfrm>
            <a:off x="6324600" y="0"/>
            <a:ext cx="25908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هل تعلم؟</a:t>
            </a:r>
            <a:endParaRPr lang="en-US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loud 10"/>
          <p:cNvSpPr>
            <a:spLocks noChangeArrowheads="1"/>
          </p:cNvSpPr>
          <p:nvPr/>
        </p:nvSpPr>
        <p:spPr bwMode="auto">
          <a:xfrm>
            <a:off x="0" y="0"/>
            <a:ext cx="28194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تاريخ الكنيسة</a:t>
            </a:r>
            <a:endParaRPr lang="en-US" alt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96629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3400" y="1295400"/>
            <a:ext cx="2038350" cy="21193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3400" y="3505200"/>
            <a:ext cx="2038350" cy="2362200"/>
          </a:xfrm>
          <a:prstGeom prst="rect">
            <a:avLst/>
          </a:prstGeom>
        </p:spPr>
      </p:pic>
      <p:sp>
        <p:nvSpPr>
          <p:cNvPr id="7" name="Content Placeholder 10"/>
          <p:cNvSpPr txBox="1">
            <a:spLocks/>
          </p:cNvSpPr>
          <p:nvPr/>
        </p:nvSpPr>
        <p:spPr>
          <a:xfrm>
            <a:off x="2895600" y="1600200"/>
            <a:ext cx="5638801" cy="3933384"/>
          </a:xfrm>
          <a:prstGeom prst="rect">
            <a:avLst/>
          </a:prstGeom>
          <a:solidFill>
            <a:srgbClr val="F8C4C5"/>
          </a:solidFill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 rtl="1">
              <a:lnSpc>
                <a:spcPct val="100000"/>
              </a:lnSpc>
            </a:pPr>
            <a:r>
              <a:rPr lang="ar-EG" sz="2400" b="1" kern="0" dirty="0" smtClean="0">
                <a:latin typeface="Times New Roman" pitchFamily="18" charset="0"/>
                <a:cs typeface="Times New Roman" pitchFamily="18" charset="0"/>
              </a:rPr>
              <a:t>يسوع هو رئيس الملائكة الملاك ميخائيل.</a:t>
            </a:r>
            <a:endParaRPr lang="en-US" sz="2400" b="1" kern="0" dirty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lnSpc>
                <a:spcPct val="100000"/>
              </a:lnSpc>
            </a:pPr>
            <a:r>
              <a:rPr lang="ar-EG" sz="2400" b="1" kern="0" dirty="0" smtClean="0">
                <a:latin typeface="Times New Roman" pitchFamily="18" charset="0"/>
                <a:cs typeface="Times New Roman" pitchFamily="18" charset="0"/>
              </a:rPr>
              <a:t>يؤمنون أن يسوع ولد حاملاً الخطية الأصلية.</a:t>
            </a:r>
            <a:endParaRPr lang="en-US" sz="2400" b="1" kern="0" dirty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lnSpc>
                <a:spcPct val="100000"/>
              </a:lnSpc>
            </a:pPr>
            <a:r>
              <a:rPr lang="ar-EG" sz="2400" b="1" kern="0" dirty="0" smtClean="0">
                <a:latin typeface="Times New Roman" pitchFamily="18" charset="0"/>
                <a:cs typeface="Times New Roman" pitchFamily="18" charset="0"/>
              </a:rPr>
              <a:t>الروح الإنسانية ليست خالدة.</a:t>
            </a:r>
            <a:endParaRPr lang="en-US" sz="2400" b="1" kern="0" dirty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lnSpc>
                <a:spcPct val="100000"/>
              </a:lnSpc>
            </a:pPr>
            <a:r>
              <a:rPr lang="ar-EG" sz="2400" b="1" kern="0" dirty="0" smtClean="0">
                <a:latin typeface="Times New Roman" pitchFamily="18" charset="0"/>
                <a:cs typeface="Times New Roman" pitchFamily="18" charset="0"/>
              </a:rPr>
              <a:t>يوم السبت هو يوم الرب المقدس.</a:t>
            </a:r>
            <a:endParaRPr lang="en-US" sz="2400" b="1" kern="0" dirty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lnSpc>
                <a:spcPct val="100000"/>
              </a:lnSpc>
            </a:pPr>
            <a:r>
              <a:rPr lang="ar-EG" sz="2400" b="1" kern="0" dirty="0" smtClean="0">
                <a:latin typeface="Times New Roman" pitchFamily="18" charset="0"/>
                <a:cs typeface="Times New Roman" pitchFamily="18" charset="0"/>
              </a:rPr>
              <a:t>إلين ج وايت نبية من أنبياء الله.</a:t>
            </a:r>
            <a:endParaRPr lang="en-US" sz="2400" b="1" kern="0" dirty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lnSpc>
                <a:spcPct val="100000"/>
              </a:lnSpc>
            </a:pPr>
            <a:r>
              <a:rPr lang="ar-EG" altLang="en-US" sz="2400" b="1" dirty="0" smtClean="0">
                <a:latin typeface="Times New Roman" pitchFamily="18" charset="0"/>
                <a:cs typeface="Times New Roman" pitchFamily="18" charset="0"/>
              </a:rPr>
              <a:t>الموتى نائمين و غير واعيين بعد الموت.</a:t>
            </a:r>
            <a:endParaRPr lang="en-US" sz="2400" b="1" kern="0" dirty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lnSpc>
                <a:spcPct val="100000"/>
              </a:lnSpc>
            </a:pPr>
            <a:r>
              <a:rPr lang="ar-EG" sz="2400" b="1" kern="0" dirty="0" smtClean="0">
                <a:latin typeface="Times New Roman" pitchFamily="18" charset="0"/>
                <a:cs typeface="Times New Roman" pitchFamily="18" charset="0"/>
              </a:rPr>
              <a:t>لا يوجد جحيم.</a:t>
            </a:r>
            <a:endParaRPr lang="en-US" sz="2400" b="1" kern="0" dirty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lnSpc>
                <a:spcPct val="100000"/>
              </a:lnSpc>
            </a:pPr>
            <a:r>
              <a:rPr lang="ar-EG" sz="2400" b="1" kern="0" dirty="0" smtClean="0">
                <a:latin typeface="Times New Roman" pitchFamily="18" charset="0"/>
                <a:cs typeface="Times New Roman" pitchFamily="18" charset="0"/>
              </a:rPr>
              <a:t>لديهم كتاب يحتوي على 28 معتقد مشابهين لمعتقدات البروتوستانت.</a:t>
            </a:r>
            <a:endParaRPr lang="en-US" sz="2400" b="1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6D62DD34-6DDC-4DCC-95A0-84CCA95D0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685800"/>
            <a:ext cx="4339650" cy="584775"/>
          </a:xfrm>
          <a:noFill/>
          <a:ln>
            <a:noFill/>
          </a:ln>
        </p:spPr>
        <p:txBody>
          <a:bodyPr wrap="none">
            <a:spAutoFit/>
          </a:bodyPr>
          <a:lstStyle/>
          <a:p>
            <a:pPr rtl="1" eaLnBrk="1" hangingPunct="1"/>
            <a:r>
              <a:rPr lang="ar-EG" altLang="en-US" sz="3200" kern="1200" dirty="0" smtClean="0">
                <a:latin typeface="Times New Roman" pitchFamily="18" charset="0"/>
                <a:ea typeface="+mn-ea"/>
                <a:cs typeface="Times New Roman" pitchFamily="18" charset="0"/>
              </a:rPr>
              <a:t>40- ما هي معتقدات الأدفنتست؟</a:t>
            </a:r>
            <a:endParaRPr lang="en-US" altLang="en-US" sz="3200" kern="120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Cloud 8"/>
          <p:cNvSpPr>
            <a:spLocks noChangeArrowheads="1"/>
          </p:cNvSpPr>
          <p:nvPr/>
        </p:nvSpPr>
        <p:spPr bwMode="auto">
          <a:xfrm>
            <a:off x="6324600" y="0"/>
            <a:ext cx="25908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هل تعلم؟</a:t>
            </a:r>
            <a:endParaRPr lang="en-US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loud 9"/>
          <p:cNvSpPr>
            <a:spLocks noChangeArrowheads="1"/>
          </p:cNvSpPr>
          <p:nvPr/>
        </p:nvSpPr>
        <p:spPr bwMode="auto">
          <a:xfrm>
            <a:off x="0" y="0"/>
            <a:ext cx="28194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تاريخ الكنيسة</a:t>
            </a:r>
            <a:endParaRPr lang="en-US" alt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98527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661987"/>
            <a:ext cx="3408305" cy="584775"/>
          </a:xfrm>
          <a:noFill/>
          <a:ln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ar-EG" altLang="en-US" sz="3200" kern="1200" dirty="0" smtClean="0">
                <a:latin typeface="Times New Roman" pitchFamily="18" charset="0"/>
                <a:ea typeface="+mn-ea"/>
                <a:cs typeface="Times New Roman" pitchFamily="18" charset="0"/>
              </a:rPr>
              <a:t>41- من هم شهود يهوه؟</a:t>
            </a:r>
            <a:endParaRPr lang="en-US" altLang="en-US" sz="3200" kern="120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7208" y="5105400"/>
            <a:ext cx="2358392" cy="43088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Charles T. Russell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19400" y="2209800"/>
            <a:ext cx="58674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EG" altLang="en-US" b="1" u="sng" dirty="0" smtClean="0"/>
              <a:t>المؤسس</a:t>
            </a:r>
            <a:r>
              <a:rPr lang="ar-EG" altLang="en-US" b="1" dirty="0" smtClean="0"/>
              <a:t>: تشارلز ت راسل عام 1870 م.</a:t>
            </a:r>
            <a:endParaRPr lang="en-US" altLang="en-US" b="1" dirty="0"/>
          </a:p>
          <a:p>
            <a:pPr algn="r"/>
            <a:r>
              <a:rPr lang="ar-EG" altLang="en-US" b="1" u="sng" dirty="0" smtClean="0"/>
              <a:t>المقر الرئيسي</a:t>
            </a:r>
            <a:r>
              <a:rPr lang="ar-EG" altLang="en-US" b="1" dirty="0" smtClean="0"/>
              <a:t>: بروكلين – نيويورك – الولايات المتحدة الامريكية</a:t>
            </a:r>
            <a:endParaRPr lang="en-US" altLang="en-US" b="1" dirty="0"/>
          </a:p>
          <a:p>
            <a:pPr algn="r"/>
            <a:r>
              <a:rPr lang="ar-EG" b="1" u="sng" dirty="0" smtClean="0"/>
              <a:t>الأتباع</a:t>
            </a:r>
            <a:r>
              <a:rPr lang="ar-EG" b="1" dirty="0" smtClean="0"/>
              <a:t>: حوالي 8 مليون في جميع أنحاء العالم ( في 240 دولة أكثر من 118 ألف جماعة)</a:t>
            </a:r>
            <a:endParaRPr lang="en-US" b="1" dirty="0" smtClean="0"/>
          </a:p>
          <a:p>
            <a:pPr algn="r"/>
            <a:r>
              <a:rPr lang="ar-EG" b="1" u="sng" dirty="0" smtClean="0"/>
              <a:t>الإصدارات الرئيسية</a:t>
            </a:r>
            <a:r>
              <a:rPr lang="ar-EG" b="1" dirty="0" smtClean="0"/>
              <a:t>: نسخة ترجمة العالم الجديد من الإنجيل، برج المراقبة، مجلة الصحوة. </a:t>
            </a:r>
            <a:endParaRPr lang="en-US" b="1" dirty="0" smtClean="0"/>
          </a:p>
          <a:p>
            <a:pPr algn="r"/>
            <a:r>
              <a:rPr lang="ar-EG" b="1" u="sng" dirty="0" smtClean="0"/>
              <a:t>الإرساليات</a:t>
            </a:r>
            <a:r>
              <a:rPr lang="ar-EG" b="1" dirty="0" smtClean="0"/>
              <a:t>: مدرسة المبشرين و التي تأسست عام 1943 م، 8000 مبشر (أكثر من مليار ساعة سنوياً)</a:t>
            </a:r>
            <a:endParaRPr lang="en-US" b="1" dirty="0" smtClean="0"/>
          </a:p>
          <a:p>
            <a:pPr algn="r"/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12" name="Rectangular Callout 5"/>
          <p:cNvSpPr>
            <a:spLocks noChangeArrowheads="1"/>
          </p:cNvSpPr>
          <p:nvPr/>
        </p:nvSpPr>
        <p:spPr bwMode="auto">
          <a:xfrm>
            <a:off x="4572000" y="1415939"/>
            <a:ext cx="4038600" cy="565261"/>
          </a:xfrm>
          <a:prstGeom prst="round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ar-EG" altLang="en-US" sz="3200" b="1" dirty="0" smtClean="0">
                <a:latin typeface="Times New Roman" pitchFamily="18" charset="0"/>
                <a:cs typeface="Times New Roman" pitchFamily="18" charset="0"/>
              </a:rPr>
              <a:t>حقائق</a:t>
            </a: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4793" y="1828800"/>
            <a:ext cx="1725318" cy="11064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1679" y="3352800"/>
            <a:ext cx="1718432" cy="1638618"/>
          </a:xfrm>
          <a:prstGeom prst="rect">
            <a:avLst/>
          </a:prstGeom>
        </p:spPr>
      </p:pic>
      <p:sp>
        <p:nvSpPr>
          <p:cNvPr id="9" name="Cloud 8"/>
          <p:cNvSpPr>
            <a:spLocks noChangeArrowheads="1"/>
          </p:cNvSpPr>
          <p:nvPr/>
        </p:nvSpPr>
        <p:spPr bwMode="auto">
          <a:xfrm>
            <a:off x="6324600" y="0"/>
            <a:ext cx="25908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هل تعلم؟</a:t>
            </a:r>
            <a:endParaRPr lang="en-US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loud 9"/>
          <p:cNvSpPr>
            <a:spLocks noChangeArrowheads="1"/>
          </p:cNvSpPr>
          <p:nvPr/>
        </p:nvSpPr>
        <p:spPr bwMode="auto">
          <a:xfrm>
            <a:off x="0" y="0"/>
            <a:ext cx="28194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تاريخ الكنيسة</a:t>
            </a:r>
            <a:endParaRPr lang="en-US" alt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12779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1" y="1626882"/>
            <a:ext cx="7543800" cy="3859518"/>
          </a:xfrm>
          <a:prstGeom prst="rect">
            <a:avLst/>
          </a:prstGeom>
          <a:solidFill>
            <a:srgbClr val="F8C4C5"/>
          </a:solidFill>
        </p:spPr>
        <p:txBody>
          <a:bodyPr wrap="square">
            <a:spAutoFit/>
          </a:bodyPr>
          <a:lstStyle/>
          <a:p>
            <a:pPr marL="342900" lvl="1" indent="-342900" algn="r" rtl="1" eaLnBrk="0" hangingPunct="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en-US" altLang="en-US" sz="2400" b="1" kern="0" dirty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 algn="r" rtl="1" eaLnBrk="0" hangingPunct="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ar-EG" altLang="en-US" sz="2400" b="1" kern="0" dirty="0" smtClean="0">
                <a:latin typeface="Times New Roman" pitchFamily="18" charset="0"/>
                <a:cs typeface="Times New Roman" pitchFamily="18" charset="0"/>
              </a:rPr>
              <a:t>يؤمنون أن المسيح مخلوق كامل.</a:t>
            </a:r>
          </a:p>
          <a:p>
            <a:pPr marL="342900" lvl="1" indent="-342900" algn="r" rtl="1" eaLnBrk="0" hangingPunct="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ar-EG" altLang="en-US" sz="2400" b="1" kern="0" dirty="0" smtClean="0">
                <a:latin typeface="Times New Roman" pitchFamily="18" charset="0"/>
                <a:cs typeface="Times New Roman" pitchFamily="18" charset="0"/>
              </a:rPr>
              <a:t>يرفضون عقيدة الثالوث.</a:t>
            </a:r>
          </a:p>
          <a:p>
            <a:pPr marL="342900" lvl="1" indent="-342900" algn="r" rtl="1" eaLnBrk="0" hangingPunct="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ar-EG" altLang="en-US" sz="2400" b="1" kern="0" dirty="0" smtClean="0">
                <a:latin typeface="Times New Roman" pitchFamily="18" charset="0"/>
                <a:cs typeface="Times New Roman" pitchFamily="18" charset="0"/>
              </a:rPr>
              <a:t>يرفضون ألوهية السيد المسيح و يؤكدون على أن أريوس المهرطق قائد مسيحي عظيم و يعطونه مكانة المعلم.</a:t>
            </a:r>
          </a:p>
          <a:p>
            <a:pPr marL="342900" lvl="1" indent="-342900" algn="r" rtl="1" eaLnBrk="0" hangingPunct="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ar-EG" altLang="en-US" sz="2400" b="1" kern="0" dirty="0" smtClean="0">
                <a:latin typeface="Times New Roman" pitchFamily="18" charset="0"/>
                <a:cs typeface="Times New Roman" pitchFamily="18" charset="0"/>
              </a:rPr>
              <a:t>يرفضون قيامة المسيح بالجسد.</a:t>
            </a:r>
          </a:p>
          <a:p>
            <a:pPr marL="342900" lvl="1" indent="-342900" algn="r" rtl="1" eaLnBrk="0" hangingPunct="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ar-EG" altLang="en-US" sz="2400" b="1" kern="0" dirty="0" smtClean="0">
                <a:latin typeface="Times New Roman" pitchFamily="18" charset="0"/>
                <a:cs typeface="Times New Roman" pitchFamily="18" charset="0"/>
              </a:rPr>
              <a:t>يرفضون أقنوم الروح القدس. و يصوروها </a:t>
            </a:r>
            <a:r>
              <a:rPr lang="ar-EG" altLang="en-US" sz="2400" b="1" kern="0" dirty="0" smtClean="0">
                <a:latin typeface="Times New Roman" pitchFamily="18" charset="0"/>
                <a:cs typeface="Times New Roman" pitchFamily="18" charset="0"/>
              </a:rPr>
              <a:t>كـ ( طاقة أو قوة) </a:t>
            </a:r>
            <a:r>
              <a:rPr lang="ar-EG" altLang="en-US" sz="2400" b="1" kern="0" dirty="0" smtClean="0">
                <a:latin typeface="Times New Roman" pitchFamily="18" charset="0"/>
                <a:cs typeface="Times New Roman" pitchFamily="18" charset="0"/>
              </a:rPr>
              <a:t>أو </a:t>
            </a:r>
            <a:r>
              <a:rPr lang="ar-EG" altLang="en-US" sz="2400" b="1" kern="0" dirty="0" smtClean="0">
                <a:latin typeface="Times New Roman" pitchFamily="18" charset="0"/>
                <a:cs typeface="Times New Roman" pitchFamily="18" charset="0"/>
              </a:rPr>
              <a:t>سلطة ذات فاعلية و ليس أقنوم ضمن الثالوث القدوس.</a:t>
            </a:r>
          </a:p>
          <a:p>
            <a:pPr marL="342900" lvl="1" indent="-342900" algn="r" rtl="1" eaLnBrk="0" hangingPunct="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ar-EG" altLang="en-US" sz="2400" b="1" kern="0" dirty="0" smtClean="0">
                <a:latin typeface="Times New Roman" pitchFamily="18" charset="0"/>
                <a:cs typeface="Times New Roman" pitchFamily="18" charset="0"/>
              </a:rPr>
              <a:t>يرفضون فكرة العقاب الأبدي.</a:t>
            </a:r>
            <a:endParaRPr lang="en-US" altLang="en-US" sz="2400" b="1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23684B60-93AB-4724-BFB4-F7D198572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987" y="786825"/>
            <a:ext cx="4533613" cy="584775"/>
          </a:xfrm>
          <a:noFill/>
          <a:ln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ar-EG" altLang="en-US" sz="3200" kern="1200" dirty="0" smtClean="0">
                <a:latin typeface="Times New Roman" pitchFamily="18" charset="0"/>
                <a:ea typeface="+mn-ea"/>
                <a:cs typeface="Times New Roman" pitchFamily="18" charset="0"/>
              </a:rPr>
              <a:t>42- ما هي معتقدات شهود يهوه؟</a:t>
            </a:r>
            <a:endParaRPr lang="en-US" altLang="en-US" sz="3200" kern="120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Cloud 5"/>
          <p:cNvSpPr>
            <a:spLocks noChangeArrowheads="1"/>
          </p:cNvSpPr>
          <p:nvPr/>
        </p:nvSpPr>
        <p:spPr bwMode="auto">
          <a:xfrm>
            <a:off x="6324600" y="0"/>
            <a:ext cx="25908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هل تعلم؟</a:t>
            </a:r>
            <a:endParaRPr lang="en-US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loud 6"/>
          <p:cNvSpPr>
            <a:spLocks noChangeArrowheads="1"/>
          </p:cNvSpPr>
          <p:nvPr/>
        </p:nvSpPr>
        <p:spPr bwMode="auto">
          <a:xfrm>
            <a:off x="0" y="0"/>
            <a:ext cx="28194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تاريخ الكنيسة</a:t>
            </a:r>
            <a:endParaRPr lang="en-US" alt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5508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7837403" cy="584775"/>
          </a:xfrm>
          <a:noFill/>
          <a:ln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ar-EG" altLang="en-US" sz="3200" kern="1200" dirty="0" smtClean="0">
                <a:latin typeface="Times New Roman" pitchFamily="18" charset="0"/>
                <a:ea typeface="+mn-ea"/>
                <a:cs typeface="Times New Roman" pitchFamily="18" charset="0"/>
              </a:rPr>
              <a:t>43- مبدأ ”النصوص فقط </a:t>
            </a:r>
            <a:r>
              <a:rPr lang="ar-EG" altLang="en-US" sz="3200" kern="1200" smtClean="0">
                <a:latin typeface="Times New Roman" pitchFamily="18" charset="0"/>
                <a:ea typeface="+mn-ea"/>
                <a:cs typeface="Times New Roman" pitchFamily="18" charset="0"/>
              </a:rPr>
              <a:t>” أدى </a:t>
            </a:r>
            <a:r>
              <a:rPr lang="ar-EG" altLang="en-US" sz="3200" kern="1200" dirty="0" smtClean="0">
                <a:latin typeface="Times New Roman" pitchFamily="18" charset="0"/>
                <a:ea typeface="+mn-ea"/>
                <a:cs typeface="Times New Roman" pitchFamily="18" charset="0"/>
              </a:rPr>
              <a:t>إلى ظهور عبادات مدمرة؟</a:t>
            </a:r>
            <a:endParaRPr lang="en-US" altLang="en-US" sz="3200" kern="120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457200" y="1524000"/>
            <a:ext cx="3732609" cy="457200"/>
          </a:xfrm>
          <a:prstGeom prst="round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2400" dirty="0"/>
              <a:t>The Branch Davidians</a:t>
            </a: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4725591" y="1524000"/>
            <a:ext cx="3732609" cy="457200"/>
          </a:xfrm>
          <a:prstGeom prst="round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2400" dirty="0"/>
              <a:t>The People’s Temple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3875" y="2286000"/>
            <a:ext cx="3665934" cy="2895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23875" y="5472112"/>
            <a:ext cx="3665933" cy="404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إنتحار 80 شخص - 1993</a:t>
            </a:r>
            <a:endParaRPr lang="en-US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7395" y="2438400"/>
            <a:ext cx="1714500" cy="2743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43687" y="2438400"/>
            <a:ext cx="1828800" cy="27432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810720" y="5472111"/>
            <a:ext cx="3665933" cy="404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تسمم 909 شخص - 1978</a:t>
            </a:r>
            <a:endParaRPr lang="en-US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Cloud 10"/>
          <p:cNvSpPr>
            <a:spLocks noChangeArrowheads="1"/>
          </p:cNvSpPr>
          <p:nvPr/>
        </p:nvSpPr>
        <p:spPr bwMode="auto">
          <a:xfrm>
            <a:off x="6324600" y="0"/>
            <a:ext cx="25908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هل تعلم؟</a:t>
            </a:r>
            <a:endParaRPr lang="en-US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loud 12"/>
          <p:cNvSpPr>
            <a:spLocks noChangeArrowheads="1"/>
          </p:cNvSpPr>
          <p:nvPr/>
        </p:nvSpPr>
        <p:spPr bwMode="auto">
          <a:xfrm>
            <a:off x="0" y="0"/>
            <a:ext cx="28194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تاريخ الكنيسة</a:t>
            </a:r>
            <a:endParaRPr lang="en-US" alt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96096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57400" y="685800"/>
            <a:ext cx="4783682" cy="707886"/>
          </a:xfrm>
        </p:spPr>
        <p:txBody>
          <a:bodyPr wrap="none">
            <a:spAutoFit/>
          </a:bodyPr>
          <a:lstStyle/>
          <a:p>
            <a:pPr rtl="1"/>
            <a:r>
              <a:rPr lang="ar-EG" sz="4000" dirty="0" smtClean="0">
                <a:latin typeface="Times New Roman" pitchFamily="18" charset="0"/>
                <a:cs typeface="Times New Roman" pitchFamily="18" charset="0"/>
              </a:rPr>
              <a:t>4- من هم الآباء الرسوليين؟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4648200"/>
            <a:ext cx="3352800" cy="1371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D928A01-D612-40EF-897C-63F37C756020}"/>
              </a:ext>
            </a:extLst>
          </p:cNvPr>
          <p:cNvSpPr txBox="1"/>
          <p:nvPr/>
        </p:nvSpPr>
        <p:spPr>
          <a:xfrm>
            <a:off x="990600" y="1345013"/>
            <a:ext cx="7345280" cy="337938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تلاميذ الآباء الرسل.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رٌسموا أساقفه بيد الآباء الرسل على الكنائس الجديدة.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تعد كتباتهم مصدر هام للتقليد المقدس.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أشهرهم: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القديس أغناطيوس الأنطاكي (تلميذ القديس بطرس) (35 – 107 م)</a:t>
            </a:r>
            <a:endParaRPr lang="ar-EG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القديس بوليكاربوس من سميرنا (تلميذ القديس يوحنا) (69 – 155 م)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القديس كليماندس الروماني (تلميذ القديس بولس) (30 – 101 م)</a:t>
            </a:r>
          </a:p>
        </p:txBody>
      </p:sp>
      <p:sp>
        <p:nvSpPr>
          <p:cNvPr id="8" name="Cloud 7"/>
          <p:cNvSpPr>
            <a:spLocks noChangeArrowheads="1"/>
          </p:cNvSpPr>
          <p:nvPr/>
        </p:nvSpPr>
        <p:spPr bwMode="auto">
          <a:xfrm>
            <a:off x="6324600" y="0"/>
            <a:ext cx="25908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هل تعلم؟</a:t>
            </a:r>
            <a:endParaRPr lang="en-US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loud 8"/>
          <p:cNvSpPr>
            <a:spLocks noChangeArrowheads="1"/>
          </p:cNvSpPr>
          <p:nvPr/>
        </p:nvSpPr>
        <p:spPr bwMode="auto">
          <a:xfrm>
            <a:off x="0" y="0"/>
            <a:ext cx="28194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تاريخ الكنيسة</a:t>
            </a:r>
            <a:endParaRPr lang="en-US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03275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33600" y="685800"/>
            <a:ext cx="4778872" cy="707886"/>
          </a:xfrm>
        </p:spPr>
        <p:txBody>
          <a:bodyPr wrap="none">
            <a:spAutoFit/>
          </a:bodyPr>
          <a:lstStyle/>
          <a:p>
            <a:pPr rtl="1"/>
            <a:r>
              <a:rPr lang="ar-EG" sz="4000" dirty="0" smtClean="0"/>
              <a:t>5- من هم الآباء المٌدافعون؟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3400" y="2590800"/>
            <a:ext cx="1095004" cy="1581397"/>
          </a:xfrm>
          <a:prstGeom prst="rect">
            <a:avLst/>
          </a:prstGeom>
        </p:spPr>
      </p:pic>
      <p:pic>
        <p:nvPicPr>
          <p:cNvPr id="50180" name="Picture 4" descr="http://www.nndb.com/people/741/000071528/tertullian1-size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33600" y="2590801"/>
            <a:ext cx="1066800" cy="158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07A8D1F-182E-449A-9173-23B0C75083CF}"/>
              </a:ext>
            </a:extLst>
          </p:cNvPr>
          <p:cNvSpPr txBox="1"/>
          <p:nvPr/>
        </p:nvSpPr>
        <p:spPr>
          <a:xfrm>
            <a:off x="3200400" y="1676400"/>
            <a:ext cx="5334000" cy="36885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r" rtl="1"/>
            <a:endParaRPr lang="ar-EG" dirty="0" smtClean="0"/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هم الآباء الذين دافعوا عن الإيمان المسيحي ضد الأباطرة الوثنيين، اليهود والهراطقة.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تعد كتباتهم مصدر هام للتقليد المقدس.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أشهرهم: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r" rtl="1">
              <a:buFont typeface="Arial" panose="020B0604020202020204" pitchFamily="34" charset="0"/>
              <a:buChar char="•"/>
            </a:pP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القديس جاستين الشهيد (100 – 165 م)</a:t>
            </a:r>
          </a:p>
          <a:p>
            <a:pPr marL="800100" lvl="1" indent="-342900" algn="r" rtl="1">
              <a:buFont typeface="Arial" panose="020B0604020202020204" pitchFamily="34" charset="0"/>
              <a:buChar char="•"/>
            </a:pP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العلامة ترتليان (160 – 220)</a:t>
            </a:r>
          </a:p>
          <a:p>
            <a:pPr marL="800100" lvl="1" indent="-342900" algn="r" rtl="1">
              <a:buFont typeface="Arial" panose="020B0604020202020204" pitchFamily="34" charset="0"/>
              <a:buChar char="•"/>
            </a:pP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العلامة أوريجانوس (184 – 253)</a:t>
            </a:r>
          </a:p>
        </p:txBody>
      </p:sp>
      <p:sp>
        <p:nvSpPr>
          <p:cNvPr id="9" name="Cloud 8"/>
          <p:cNvSpPr>
            <a:spLocks noChangeArrowheads="1"/>
          </p:cNvSpPr>
          <p:nvPr/>
        </p:nvSpPr>
        <p:spPr bwMode="auto">
          <a:xfrm>
            <a:off x="6324600" y="0"/>
            <a:ext cx="25908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هل تعلم؟</a:t>
            </a:r>
            <a:endParaRPr lang="en-US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loud 9"/>
          <p:cNvSpPr>
            <a:spLocks noChangeArrowheads="1"/>
          </p:cNvSpPr>
          <p:nvPr/>
        </p:nvSpPr>
        <p:spPr bwMode="auto">
          <a:xfrm>
            <a:off x="0" y="0"/>
            <a:ext cx="28194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تاريخ الكنيسة</a:t>
            </a:r>
            <a:endParaRPr lang="en-US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18570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85800"/>
            <a:ext cx="6325771" cy="646331"/>
          </a:xfrm>
        </p:spPr>
        <p:txBody>
          <a:bodyPr wrap="none">
            <a:spAutoFit/>
          </a:bodyPr>
          <a:lstStyle/>
          <a:p>
            <a:pPr rtl="1"/>
            <a:r>
              <a:rPr lang="ar-EG" altLang="en-US" sz="3600" dirty="0" smtClean="0">
                <a:latin typeface="Times New Roman" pitchFamily="18" charset="0"/>
                <a:cs typeface="Times New Roman" pitchFamily="18" charset="0"/>
              </a:rPr>
              <a:t>6- ما هو التقليد المقدس و ما هي أهميته؟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algn="r" rtl="1"/>
            <a:r>
              <a:rPr lang="ar-EG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ما هو التقليد المقدس؟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r" rtl="1"/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كلمة  </a:t>
            </a:r>
            <a:r>
              <a:rPr lang="ar-EG" b="1" i="1" dirty="0" smtClean="0">
                <a:latin typeface="Times New Roman" pitchFamily="18" charset="0"/>
                <a:cs typeface="Times New Roman" pitchFamily="18" charset="0"/>
              </a:rPr>
              <a:t>”التقليد“ </a:t>
            </a: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في أصلها اليوناني، كما ذٌكرت في العهد الجديد تعني  ”التسليم أو تسليم شيء باليد“. و معناها </a:t>
            </a: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كتابياً  </a:t>
            </a:r>
            <a:r>
              <a:rPr lang="ar-EG" b="1" i="1" dirty="0" smtClean="0">
                <a:latin typeface="Times New Roman" pitchFamily="18" charset="0"/>
                <a:cs typeface="Times New Roman" pitchFamily="18" charset="0"/>
              </a:rPr>
              <a:t>”تسليم الوديعة و تسلمها“ </a:t>
            </a: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جيل يسلم الإيمان و أخر يتسلمه.</a:t>
            </a:r>
          </a:p>
          <a:p>
            <a:pPr algn="r" rtl="1"/>
            <a:r>
              <a:rPr lang="ar-EG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أهمية التقليد؟</a:t>
            </a:r>
            <a:endPara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r" rtl="1"/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عبر التقليد نتعرف على الكتب الصحيحة </a:t>
            </a: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في </a:t>
            </a: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الكتاب المقدس.</a:t>
            </a:r>
          </a:p>
          <a:p>
            <a:pPr lvl="1" algn="r" rtl="1"/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يمكننا فهم الإنجيل عبر التقليد.</a:t>
            </a:r>
          </a:p>
          <a:p>
            <a:pPr lvl="1" algn="r" rtl="1"/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عبر التقليد تسلمنا كل تراث و طقوس الكنيسة.</a:t>
            </a:r>
          </a:p>
          <a:p>
            <a:pPr lvl="1" algn="r" rtl="1"/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التقليد هو الذي يحمي العقيدة المستقيمة (الأرثوذكسية).</a:t>
            </a:r>
          </a:p>
          <a:p>
            <a:pPr lvl="1" algn="r" rtl="1"/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عبر التقليد تسلمنا نظام وهيكل الكنيسة.</a:t>
            </a:r>
          </a:p>
        </p:txBody>
      </p:sp>
      <p:sp>
        <p:nvSpPr>
          <p:cNvPr id="6" name="Cloud 5"/>
          <p:cNvSpPr>
            <a:spLocks noChangeArrowheads="1"/>
          </p:cNvSpPr>
          <p:nvPr/>
        </p:nvSpPr>
        <p:spPr bwMode="auto">
          <a:xfrm>
            <a:off x="6324600" y="0"/>
            <a:ext cx="25908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هل تعلم؟</a:t>
            </a:r>
            <a:endParaRPr lang="en-US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loud 6"/>
          <p:cNvSpPr>
            <a:spLocks noChangeArrowheads="1"/>
          </p:cNvSpPr>
          <p:nvPr/>
        </p:nvSpPr>
        <p:spPr bwMode="auto">
          <a:xfrm>
            <a:off x="0" y="0"/>
            <a:ext cx="28194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تاريخ الكنيسة</a:t>
            </a:r>
            <a:endParaRPr lang="en-US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43884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="" xmlns:a16="http://schemas.microsoft.com/office/drawing/2014/main" id="{9E92DBDD-FA00-45D3-B463-76B02B746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96" y="710625"/>
            <a:ext cx="7839004" cy="584775"/>
          </a:xfrm>
        </p:spPr>
        <p:txBody>
          <a:bodyPr wrap="none">
            <a:spAutoFit/>
          </a:bodyPr>
          <a:lstStyle/>
          <a:p>
            <a:r>
              <a:rPr lang="ar-EG" altLang="en-US" sz="3200" dirty="0" smtClean="0"/>
              <a:t>7- ما هي مصادر التقليد في الكنيسة القبطية الأرثوذكسية؟</a:t>
            </a:r>
            <a:endParaRPr lang="en-US" sz="3200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9F8B7F3-4F5D-4B69-84E0-9EB87FA9879F}"/>
              </a:ext>
            </a:extLst>
          </p:cNvPr>
          <p:cNvSpPr txBox="1"/>
          <p:nvPr/>
        </p:nvSpPr>
        <p:spPr>
          <a:xfrm>
            <a:off x="533400" y="1447801"/>
            <a:ext cx="8001000" cy="45981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التقليد الشفاهي كان مصدر رئيسي لنقل الإيمان قبل كتابة العهد الجديد (33 – 100 م)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المصادر المكتوبة للتقليد المقدس: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أقوال الآباء الرسل ( مثل الديداسكليا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like the Syrian Didascalia</a:t>
            </a: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 – قوانين هيبوليتس أسقف روما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laws of Hippolytus bishop of Rome </a:t>
            </a: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 - الديداكيا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Didache </a:t>
            </a: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r" rtl="1">
              <a:buFont typeface="Arial" panose="020B0604020202020204" pitchFamily="34" charset="0"/>
              <a:buChar char="•"/>
            </a:pP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كتابات الآباء الرسوليين و الآباء المدافعون.</a:t>
            </a:r>
          </a:p>
          <a:p>
            <a:pPr marL="800100" lvl="1" indent="-342900" algn="r" rtl="1">
              <a:buFont typeface="Arial" panose="020B0604020202020204" pitchFamily="34" charset="0"/>
              <a:buChar char="•"/>
            </a:pP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قوانين المجامع المسكونية الثلاثة.</a:t>
            </a:r>
          </a:p>
          <a:p>
            <a:pPr marL="800100" lvl="1" indent="-342900" algn="r" rtl="1">
              <a:buFont typeface="Arial" panose="020B0604020202020204" pitchFamily="34" charset="0"/>
              <a:buChar char="•"/>
            </a:pP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قوانين المجامع المحلية التي تعترف بيها الكنيسة القبطية.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r" rtl="1">
              <a:buFont typeface="Arial" panose="020B0604020202020204" pitchFamily="34" charset="0"/>
              <a:buChar char="•"/>
            </a:pP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قوانين المجالس المقدسة 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Holy Synod</a:t>
            </a: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5"/>
          <p:cNvSpPr>
            <a:spLocks noChangeArrowheads="1"/>
          </p:cNvSpPr>
          <p:nvPr/>
        </p:nvSpPr>
        <p:spPr bwMode="auto">
          <a:xfrm>
            <a:off x="6324600" y="0"/>
            <a:ext cx="25908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هل تعلم؟</a:t>
            </a:r>
            <a:endParaRPr lang="en-US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loud 6"/>
          <p:cNvSpPr>
            <a:spLocks noChangeArrowheads="1"/>
          </p:cNvSpPr>
          <p:nvPr/>
        </p:nvSpPr>
        <p:spPr bwMode="auto">
          <a:xfrm>
            <a:off x="0" y="0"/>
            <a:ext cx="28194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تاريخ الكنيسة</a:t>
            </a:r>
            <a:endParaRPr lang="en-US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95195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34" y="649069"/>
            <a:ext cx="3921266" cy="646331"/>
          </a:xfrm>
        </p:spPr>
        <p:txBody>
          <a:bodyPr wrap="none">
            <a:spAutoFit/>
          </a:bodyPr>
          <a:lstStyle/>
          <a:p>
            <a:pPr rtl="1"/>
            <a:r>
              <a:rPr lang="ar-EG" altLang="en-US" sz="3600" dirty="0" smtClean="0">
                <a:latin typeface="Times New Roman" pitchFamily="18" charset="0"/>
                <a:cs typeface="Times New Roman" pitchFamily="18" charset="0"/>
              </a:rPr>
              <a:t>8- متى قُنن العهد الجديد؟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1000" y="1219200"/>
            <a:ext cx="8305800" cy="39544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751A385-B02C-4B03-AE86-207D486CBF78}"/>
              </a:ext>
            </a:extLst>
          </p:cNvPr>
          <p:cNvSpPr txBox="1"/>
          <p:nvPr/>
        </p:nvSpPr>
        <p:spPr>
          <a:xfrm>
            <a:off x="411480" y="5105400"/>
            <a:ext cx="8275320" cy="9048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جميع الطوائف وافقت على الكتب القانونية التي ذكرها البابا </a:t>
            </a: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أثناسيوس </a:t>
            </a: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الرسولي فى رسالته ال 39 في ليلة عيد الفصح عام (367 م )</a:t>
            </a:r>
            <a:endParaRPr lang="ar-EG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5"/>
          <p:cNvSpPr>
            <a:spLocks noChangeArrowheads="1"/>
          </p:cNvSpPr>
          <p:nvPr/>
        </p:nvSpPr>
        <p:spPr bwMode="auto">
          <a:xfrm>
            <a:off x="6324600" y="0"/>
            <a:ext cx="25908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هل تعلم؟</a:t>
            </a:r>
            <a:endParaRPr lang="en-US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loud 6"/>
          <p:cNvSpPr>
            <a:spLocks noChangeArrowheads="1"/>
          </p:cNvSpPr>
          <p:nvPr/>
        </p:nvSpPr>
        <p:spPr bwMode="auto">
          <a:xfrm>
            <a:off x="0" y="0"/>
            <a:ext cx="2819400" cy="714187"/>
          </a:xfrm>
          <a:prstGeom prst="cloud">
            <a:avLst/>
          </a:prstGeom>
          <a:solidFill>
            <a:srgbClr val="99CCFF"/>
          </a:solidFill>
          <a:ln w="9525" algn="ctr">
            <a:solidFill>
              <a:srgbClr val="C00000">
                <a:alpha val="46000"/>
              </a:srgb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EG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تاريخ الكنيسة</a:t>
            </a:r>
            <a:endParaRPr lang="en-US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65594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MTOOLS" val="&lt;WMTools ver=&quot;1.0&quot;&gt;&lt;Timings time=&quot;5/15/2006 11:29:37 AM&quot;&gt;&lt;Slide id=&quot;303&quot; dur=&quot;1.031&quot;/&gt;&lt;Slide id=&quot;304&quot; dur=&quot;.641&quot;/&gt;&lt;Slide id=&quot;308&quot; dur=&quot;3.345&quot; bld=&quot;|.8|.8|.9&quot;/&gt;&lt;Slide id=&quot;327&quot; dur=&quot;2.173&quot; bld=&quot;|1&quot;/&gt;&lt;Slide id=&quot;310&quot; dur=&quot;1.963&quot; bld=&quot;|.1|.7&quot;/&gt;&lt;Slide id=&quot;311&quot; dur=&quot;3.124&quot; bld=&quot;|.4|.9|.9&quot;/&gt;&lt;Slide id=&quot;320&quot; dur=&quot;7.481&quot; bld=&quot;|.6|.9|.9|1.1&quot;/&gt;&lt;/Timings&gt;&lt;Timings time=&quot;5/12/2006 12:13:06 PM&quot;&gt;&lt;Slide id=&quot;303&quot; dur=&quot;2.414&quot; bld=&quot;|.9&quot;/&gt;&lt;/Timings&gt;&lt;/WMTools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.6|.9|.9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.9"/>
</p:tagLst>
</file>

<file path=ppt/theme/theme1.xml><?xml version="1.0" encoding="utf-8"?>
<a:theme xmlns:a="http://schemas.openxmlformats.org/drawingml/2006/main" name="2_Custom Design">
  <a:themeElements>
    <a:clrScheme name="2_Custom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2AE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33363" marR="0" indent="-233363" algn="l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2AE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33363" marR="0" indent="-233363" algn="l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16200</TotalTime>
  <Words>3508</Words>
  <Application>Microsoft Office PowerPoint</Application>
  <PresentationFormat>On-screen Show (4:3)</PresentationFormat>
  <Paragraphs>565</Paragraphs>
  <Slides>44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2_Custom Design</vt:lpstr>
      <vt:lpstr>Slide 1</vt:lpstr>
      <vt:lpstr>1- أين بَشَرَ الآباء الرسل؟</vt:lpstr>
      <vt:lpstr>Slide 3</vt:lpstr>
      <vt:lpstr>Slide 4</vt:lpstr>
      <vt:lpstr>4- من هم الآباء الرسوليين؟</vt:lpstr>
      <vt:lpstr>5- من هم الآباء المٌدافعون؟</vt:lpstr>
      <vt:lpstr>6- ما هو التقليد المقدس و ما هي أهميته؟</vt:lpstr>
      <vt:lpstr>7- ما هي مصادر التقليد في الكنيسة القبطية الأرثوذكسية؟</vt:lpstr>
      <vt:lpstr>8- متى قُنن العهد الجديد؟</vt:lpstr>
      <vt:lpstr>9- ما هي عصور الإضطهاد المنظم التي تعرضت له الكنيسة؟</vt:lpstr>
      <vt:lpstr>10- لماذا تُعد الكنيسة القبطية كنيسة شهداء؟</vt:lpstr>
      <vt:lpstr>11- ما هو مجمع نيقيه؟</vt:lpstr>
      <vt:lpstr>12- ما هو الإختلاف بين الفرق الـ 3 في مجمع نيقيه؟</vt:lpstr>
      <vt:lpstr>13- كم مره نُفيَ القديس أثناسيوس؟</vt:lpstr>
      <vt:lpstr> 14- ما هو مجمع القسطنطينية؟</vt:lpstr>
      <vt:lpstr> 15- ما هو مجمع أفسس؟</vt:lpstr>
      <vt:lpstr>16- ما هي الأشكال الرئيسية للرهبنة؟</vt:lpstr>
      <vt:lpstr>17- من هي أم الرهبنة القبطية للبنات؟</vt:lpstr>
      <vt:lpstr>Slide 19</vt:lpstr>
      <vt:lpstr>19- ما هي نتائج مجمع خلقيدونية على الأقباط؟</vt:lpstr>
      <vt:lpstr>20- الإمبراطورية البيزنطية سفكت دم الأقباط  بسبب رفضهم مجمع خلقيدونية؟</vt:lpstr>
      <vt:lpstr>21- ماهي عقيدة المشيئة الواحدة؟</vt:lpstr>
      <vt:lpstr>Slide 23</vt:lpstr>
      <vt:lpstr>23- ما هي الكنائس الأورثوذكسية الشرقية؟ (اللاخلقيدونية)</vt:lpstr>
      <vt:lpstr>24- ماهي الكنائس الشرقية؟ (روم أرثوذوكس – خلقيدونيين)</vt:lpstr>
      <vt:lpstr>25- هل مازالت هناك خلافات حول العقيدة مع الكنائس الشرقية؟</vt:lpstr>
      <vt:lpstr>Slide 27</vt:lpstr>
      <vt:lpstr>Slide 28</vt:lpstr>
      <vt:lpstr>28- وجدت المسيحية طريقها إلي مصر حتى قبل مجئ مارمرقس؟</vt:lpstr>
      <vt:lpstr>Slide 30</vt:lpstr>
      <vt:lpstr>Slide 31</vt:lpstr>
      <vt:lpstr>Slide 32</vt:lpstr>
      <vt:lpstr>مارتن لوثر (1483 – 1546 م)  راهب كاثوليكي إعترض ضد بيع صكوك الغفران عام 1517 م.</vt:lpstr>
      <vt:lpstr>فى العالم اليوم أكثر من 48000 طائفة بروتوستانتينه، و يعود السبب إلى المبادئ الخمسة التي أعلنها مارتن لوثر و التي تعرف بالمبادئ الأحادية الخمسة  5 Solas (Only):  - النصوص فقط     (Scriptures Only) - الإيمان فقط (Faith Only)           - النعمة فقط  (Grace Only)  - المسيح فقط   (Christ Only)  - المجد فقط   (Glory Only)   مبدأ النصوص المقدسة فقط و هو التفسير الشخصي للإنجيل هو السبب الرئيسي لهذا العدد الضخم من الطوائف البروتوستانتيه.</vt:lpstr>
      <vt:lpstr>معظم الطوائف البروتوستانتيه مسيحيون حيث يتشاركون مع الكنائس التقليدية (الأرثوذكسية و الكاثوليكية) في العقائد المسيحية الخمسة الرئيسية:   - التجسد   Incarnation   - الحياة الأبدية   Eternal life  - التثليث و التوحيد  Trinity and Unity of God  - الفداء   Redemption  - لاهوت المسيح  Divinity of Christ</vt:lpstr>
      <vt:lpstr>35 – ما هي الطائفة؟</vt:lpstr>
      <vt:lpstr>36 – ما هي خصائص الطائفة؟</vt:lpstr>
      <vt:lpstr>37 – ما هي طائفة المورمون (LDS)؟</vt:lpstr>
      <vt:lpstr>38 – ما هي معتقدات المورمون؟</vt:lpstr>
      <vt:lpstr>39 – من هم السبتيين (الأدفنتست)؟</vt:lpstr>
      <vt:lpstr>40- ما هي معتقدات الأدفنتست؟</vt:lpstr>
      <vt:lpstr>41- من هم شهود يهوه؟</vt:lpstr>
      <vt:lpstr>42- ما هي معتقدات شهود يهوه؟</vt:lpstr>
      <vt:lpstr>43- مبدأ ”النصوص فقط ” أدى إلى ظهور عبادات مدمرة؟</vt:lpstr>
    </vt:vector>
  </TitlesOfParts>
  <Company>Harcourt,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Information Technology</dc:creator>
  <cp:lastModifiedBy>MARIAN</cp:lastModifiedBy>
  <cp:revision>1076</cp:revision>
  <cp:lastPrinted>2005-02-01T16:21:45Z</cp:lastPrinted>
  <dcterms:created xsi:type="dcterms:W3CDTF">2005-01-20T18:32:35Z</dcterms:created>
  <dcterms:modified xsi:type="dcterms:W3CDTF">2018-10-07T23:00:52Z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327cfd9-47ed-48f1-9376-4ab3148935bb_Enabled">
    <vt:lpwstr>True</vt:lpwstr>
  </property>
  <property fmtid="{D5CDD505-2E9C-101B-9397-08002B2CF9AE}" pid="3" name="MSIP_Label_4327cfd9-47ed-48f1-9376-4ab3148935bb_SiteId">
    <vt:lpwstr>5d471751-9675-428d-917b-70f44f9630b0</vt:lpwstr>
  </property>
  <property fmtid="{D5CDD505-2E9C-101B-9397-08002B2CF9AE}" pid="4" name="MSIP_Label_4327cfd9-47ed-48f1-9376-4ab3148935bb_Ref">
    <vt:lpwstr>https://api.informationprotection.azure.com/api/5d471751-9675-428d-917b-70f44f9630b0</vt:lpwstr>
  </property>
  <property fmtid="{D5CDD505-2E9C-101B-9397-08002B2CF9AE}" pid="5" name="MSIP_Label_4327cfd9-47ed-48f1-9376-4ab3148935bb_Owner">
    <vt:lpwstr>fadi.hakim@nokia.com</vt:lpwstr>
  </property>
  <property fmtid="{D5CDD505-2E9C-101B-9397-08002B2CF9AE}" pid="6" name="MSIP_Label_4327cfd9-47ed-48f1-9376-4ab3148935bb_SetDate">
    <vt:lpwstr>2018-06-05T16:10:22.6809457+02:00</vt:lpwstr>
  </property>
  <property fmtid="{D5CDD505-2E9C-101B-9397-08002B2CF9AE}" pid="7" name="MSIP_Label_4327cfd9-47ed-48f1-9376-4ab3148935bb_Name">
    <vt:lpwstr>Personal</vt:lpwstr>
  </property>
  <property fmtid="{D5CDD505-2E9C-101B-9397-08002B2CF9AE}" pid="8" name="MSIP_Label_4327cfd9-47ed-48f1-9376-4ab3148935bb_Application">
    <vt:lpwstr>Microsoft Azure Information Protection</vt:lpwstr>
  </property>
  <property fmtid="{D5CDD505-2E9C-101B-9397-08002B2CF9AE}" pid="9" name="MSIP_Label_4327cfd9-47ed-48f1-9376-4ab3148935bb_Extended_MSFT_Method">
    <vt:lpwstr>Manual</vt:lpwstr>
  </property>
  <property fmtid="{D5CDD505-2E9C-101B-9397-08002B2CF9AE}" pid="10" name="Sensitivity">
    <vt:lpwstr>Personal</vt:lpwstr>
  </property>
</Properties>
</file>